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slides/slide31.xml" ContentType="application/vnd.openxmlformats-officedocument.presentationml.slide+xml"/>
  <Override PartName="/ppt/presentation.xml" ContentType="application/vnd.openxmlformats-officedocument.presentationml.presentation.main+xml"/>
  <Override PartName="/ppt/slides/slide22.xml" ContentType="application/vnd.openxmlformats-officedocument.presentationml.slide+xml"/>
  <Override PartName="/ppt/slides/slide2.xml" ContentType="application/vnd.openxmlformats-officedocument.presentationml.slide+xml"/>
  <Override PartName="/ppt/slideMasters/slideMaster1.xml" ContentType="application/vnd.openxmlformats-officedocument.presentationml.slideMaster+xml"/>
  <Override PartName="/ppt/slides/slide25.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23.xml" ContentType="application/vnd.openxmlformats-officedocument.presentationml.slide+xml"/>
  <Override PartName="/ppt/slides/slide4.xml" ContentType="application/vnd.openxmlformats-officedocument.presentationml.slide+xml"/>
  <Override PartName="/ppt/slides/slide24.xml" ContentType="application/vnd.openxmlformats-officedocument.presentationml.slide+xml"/>
  <Override PartName="/ppt/slides/slide6.xml" ContentType="application/vnd.openxmlformats-officedocument.presentationml.slide+xml"/>
  <Override PartName="/ppt/slides/slide26.xml" ContentType="application/vnd.openxmlformats-officedocument.presentationml.slide+xml"/>
  <Override PartName="/ppt/slides/slide7.xml" ContentType="application/vnd.openxmlformats-officedocument.presentationml.slide+xml"/>
  <Override PartName="/ppt/slides/slide27.xml" ContentType="application/vnd.openxmlformats-officedocument.presentationml.slide+xml"/>
  <Override PartName="/ppt/slides/slide8.xml" ContentType="application/vnd.openxmlformats-officedocument.presentationml.slide+xml"/>
  <Override PartName="/ppt/slides/slide28.xml" ContentType="application/vnd.openxmlformats-officedocument.presentationml.slide+xml"/>
  <Override PartName="/ppt/slides/slide9.xml" ContentType="application/vnd.openxmlformats-officedocument.presentationml.slide+xml"/>
  <Override PartName="/ppt/slides/slide29.xml" ContentType="application/vnd.openxmlformats-officedocument.presentationml.slide+xml"/>
  <Override PartName="/ppt/slides/slide10.xml" ContentType="application/vnd.openxmlformats-officedocument.presentationml.slide+xml"/>
  <Override PartName="/ppt/slides/slide43.xml" ContentType="application/vnd.openxmlformats-officedocument.presentationml.slide+xml"/>
  <Override PartName="/ppt/slides/slide11.xml" ContentType="application/vnd.openxmlformats-officedocument.presentationml.slide+xml"/>
  <Override PartName="/ppt/slides/slide42.xml" ContentType="application/vnd.openxmlformats-officedocument.presentationml.slide+xml"/>
  <Override PartName="/ppt/slides/slide12.xml" ContentType="application/vnd.openxmlformats-officedocument.presentationml.slide+xml"/>
  <Override PartName="/ppt/slides/slide41.xml" ContentType="application/vnd.openxmlformats-officedocument.presentationml.slide+xml"/>
  <Override PartName="/ppt/slides/slide13.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s/slide14.xml" ContentType="application/vnd.openxmlformats-officedocument.presentationml.slide+xml"/>
  <Override PartName="/ppt/slideLayouts/slideLayout9.xml" ContentType="application/vnd.openxmlformats-officedocument.presentationml.slideLayout+xml"/>
  <Override PartName="/ppt/slides/slide15.xml" ContentType="application/vnd.openxmlformats-officedocument.presentationml.slide+xml"/>
  <Override PartName="/ppt/slides/slide46.xml" ContentType="application/vnd.openxmlformats-officedocument.presentationml.slide+xml"/>
  <Override PartName="/ppt/slideLayouts/slideLayout8.xml" ContentType="application/vnd.openxmlformats-officedocument.presentationml.slideLayout+xml"/>
  <Override PartName="/ppt/slides/slide16.xml" ContentType="application/vnd.openxmlformats-officedocument.presentationml.slide+xml"/>
  <Override PartName="/ppt/slides/slide45.xml" ContentType="application/vnd.openxmlformats-officedocument.presentationml.slide+xml"/>
  <Override PartName="/ppt/slides/slide17.xml" ContentType="application/vnd.openxmlformats-officedocument.presentationml.slide+xml"/>
  <Override PartName="/ppt/slides/slide44.xml" ContentType="application/vnd.openxmlformats-officedocument.presentationml.slide+xml"/>
  <Override PartName="/ppt/slides/slide18.xml" ContentType="application/vnd.openxmlformats-officedocument.presentationml.slide+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s/slide19.xml" ContentType="application/vnd.openxmlformats-officedocument.presentationml.slide+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slides/slide20.xml" ContentType="application/vnd.openxmlformats-officedocument.presentationml.slide+xml"/>
  <Override PartName="/ppt/slides/slide30.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diagrams/colors1.xml" ContentType="application/vnd.openxmlformats-officedocument.drawingml.diagramColors+xml"/>
  <Override PartName="/ppt/presProps.xml" ContentType="application/vnd.openxmlformats-officedocument.presentationml.presProps+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commentAuthors.xml" ContentType="application/vnd.openxmlformats-officedocument.presentationml.commentAuthors+xml"/>
  <Override PartName="/ppt/slideLayouts/slideLayout7.xml" ContentType="application/vnd.openxmlformats-officedocument.presentationml.slideLayout+xml"/>
  <Override PartName="/ppt/notesSlides/notesSlide14.xml" ContentType="application/vnd.openxmlformats-officedocument.presentationml.notesSlide+xml"/>
  <Override PartName="/ppt/viewProps.xml" ContentType="application/vnd.openxmlformats-officedocument.presentationml.viewProps+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notesSlides/notesSlide6.xml" ContentType="application/vnd.openxmlformats-officedocument.presentationml.notesSlide+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notesSlides/notesSlide5.xml" ContentType="application/vnd.openxmlformats-officedocument.presentationml.notesSlid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slides/slide47.xml" ContentType="application/vnd.openxmlformats-officedocument.presentationml.slide+xml"/>
  <Override PartName="/ppt/notesSlides/notesSlide21.xml" ContentType="application/vnd.openxmlformats-officedocument.presentationml.notesSlide+xml"/>
  <Override PartName="/ppt/theme/theme2.xml" ContentType="application/vnd.openxmlformats-officedocument.them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
  </p:notesMasterIdLst>
  <p:sldIdLst>
    <p:sldId id="256" r:id="rId3"/>
    <p:sldId id="271" r:id="rId4"/>
    <p:sldId id="273" r:id="rId5"/>
    <p:sldId id="272" r:id="rId6"/>
    <p:sldId id="274" r:id="rId7"/>
    <p:sldId id="275" r:id="rId8"/>
    <p:sldId id="280" r:id="rId9"/>
    <p:sldId id="257" r:id="rId10"/>
    <p:sldId id="258" r:id="rId11"/>
    <p:sldId id="259" r:id="rId12"/>
    <p:sldId id="260" r:id="rId13"/>
    <p:sldId id="265" r:id="rId14"/>
    <p:sldId id="261" r:id="rId15"/>
    <p:sldId id="264" r:id="rId16"/>
    <p:sldId id="279" r:id="rId17"/>
    <p:sldId id="270" r:id="rId18"/>
    <p:sldId id="266" r:id="rId19"/>
    <p:sldId id="269" r:id="rId20"/>
    <p:sldId id="267" r:id="rId21"/>
    <p:sldId id="268" r:id="rId22"/>
    <p:sldId id="281" r:id="rId23"/>
    <p:sldId id="282" r:id="rId24"/>
    <p:sldId id="283" r:id="rId25"/>
    <p:sldId id="284" r:id="rId26"/>
    <p:sldId id="285" r:id="rId27"/>
    <p:sldId id="286" r:id="rId28"/>
    <p:sldId id="287" r:id="rId29"/>
    <p:sldId id="288" r:id="rId30"/>
    <p:sldId id="290" r:id="rId31"/>
    <p:sldId id="291" r:id="rId32"/>
    <p:sldId id="292" r:id="rId33"/>
    <p:sldId id="293" r:id="rId34"/>
    <p:sldId id="294" r:id="rId35"/>
    <p:sldId id="295" r:id="rId36"/>
    <p:sldId id="304" r:id="rId37"/>
    <p:sldId id="301" r:id="rId38"/>
    <p:sldId id="303" r:id="rId39"/>
    <p:sldId id="302" r:id="rId40"/>
    <p:sldId id="296" r:id="rId41"/>
    <p:sldId id="297" r:id="rId42"/>
    <p:sldId id="298" r:id="rId43"/>
    <p:sldId id="299" r:id="rId44"/>
    <p:sldId id="277" r:id="rId45"/>
    <p:sldId id="276" r:id="rId46"/>
    <p:sldId id="305" r:id="rId47"/>
    <p:sldId id="306"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ny sonu" initials="ss" lastIdx="1" clrIdx="0">
    <p:extLst>
      <p:ext uri="{19B8F6BF-5375-455C-9EA6-DF929625EA0E}">
        <p15:presenceInfo xmlns:p15="http://schemas.microsoft.com/office/powerpoint/2012/main" userId="906c2946c60b613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68" autoAdjust="0"/>
    <p:restoredTop sz="94660"/>
  </p:normalViewPr>
  <p:slideViewPr>
    <p:cSldViewPr snapToGrid="0">
      <p:cViewPr varScale="1">
        <p:scale>
          <a:sx n="72" d="100"/>
          <a:sy n="72" d="100"/>
        </p:scale>
        <p:origin x="642" y="78"/>
      </p:cViewPr>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 Type="http://schemas.openxmlformats.org/officeDocument/2006/relationships/notesMaster" Target="notesMasters/notesMaster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 Type="http://schemas.openxmlformats.org/officeDocument/2006/relationships/slide" Target="slides/slide1.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 Type="http://schemas.openxmlformats.org/officeDocument/2006/relationships/slide" Target="slides/slide2.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tableStyles" Target="tableStyles.xml"/><Relationship Id="rId5" Type="http://schemas.openxmlformats.org/officeDocument/2006/relationships/slide" Target="slides/slide3.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commentAuthors" Target="commentAuthors.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0D8F68-F4C4-415C-AC73-24F7F39495F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89A354D-C748-40B9-B533-9F0569733D30}">
      <dgm:prSet/>
      <dgm:spPr/>
      <dgm:t>
        <a:bodyPr/>
        <a:lstStyle/>
        <a:p>
          <a:r>
            <a:rPr lang="en-US" dirty="0"/>
            <a:t>Problem statement</a:t>
          </a:r>
        </a:p>
      </dgm:t>
    </dgm:pt>
    <dgm:pt modelId="{5A7DD332-7242-4B47-AF67-2EC1C1DD2D08}" type="parTrans" cxnId="{AF6E5138-9E91-4A37-B62A-3357DAD167B0}">
      <dgm:prSet/>
      <dgm:spPr/>
      <dgm:t>
        <a:bodyPr/>
        <a:lstStyle/>
        <a:p>
          <a:endParaRPr lang="en-US"/>
        </a:p>
      </dgm:t>
    </dgm:pt>
    <dgm:pt modelId="{203D44B0-3F0A-40DE-A951-2149711A3DF4}" type="sibTrans" cxnId="{AF6E5138-9E91-4A37-B62A-3357DAD167B0}">
      <dgm:prSet/>
      <dgm:spPr/>
      <dgm:t>
        <a:bodyPr/>
        <a:lstStyle/>
        <a:p>
          <a:endParaRPr lang="en-US"/>
        </a:p>
      </dgm:t>
    </dgm:pt>
    <dgm:pt modelId="{84F7A6E2-5E11-4314-98F2-DE3BC2B9860C}">
      <dgm:prSet/>
      <dgm:spPr/>
      <dgm:t>
        <a:bodyPr/>
        <a:lstStyle/>
        <a:p>
          <a:r>
            <a:rPr lang="en-US" dirty="0"/>
            <a:t>Introduction</a:t>
          </a:r>
        </a:p>
      </dgm:t>
    </dgm:pt>
    <dgm:pt modelId="{67A74BAB-806A-4467-B585-6A844A46C5B3}" type="parTrans" cxnId="{B5DBEB11-9D5B-4848-BAD8-930D46E3378D}">
      <dgm:prSet/>
      <dgm:spPr/>
      <dgm:t>
        <a:bodyPr/>
        <a:lstStyle/>
        <a:p>
          <a:endParaRPr lang="en-US"/>
        </a:p>
      </dgm:t>
    </dgm:pt>
    <dgm:pt modelId="{1EDD9620-F490-4242-AB91-B736ABF701E5}" type="sibTrans" cxnId="{B5DBEB11-9D5B-4848-BAD8-930D46E3378D}">
      <dgm:prSet/>
      <dgm:spPr/>
      <dgm:t>
        <a:bodyPr/>
        <a:lstStyle/>
        <a:p>
          <a:endParaRPr lang="en-US"/>
        </a:p>
      </dgm:t>
    </dgm:pt>
    <dgm:pt modelId="{8D9FC04F-F437-4A72-8BFB-2A2FB9D8B713}">
      <dgm:prSet/>
      <dgm:spPr/>
      <dgm:t>
        <a:bodyPr/>
        <a:lstStyle/>
        <a:p>
          <a:r>
            <a:rPr lang="en-US" dirty="0"/>
            <a:t>References</a:t>
          </a:r>
        </a:p>
      </dgm:t>
    </dgm:pt>
    <dgm:pt modelId="{1660AE6F-7632-4D85-82A6-A56B3DF62A37}" type="parTrans" cxnId="{8B68C8B7-74D1-46E1-B410-AEC6998C3654}">
      <dgm:prSet/>
      <dgm:spPr/>
      <dgm:t>
        <a:bodyPr/>
        <a:lstStyle/>
        <a:p>
          <a:endParaRPr lang="en-US"/>
        </a:p>
      </dgm:t>
    </dgm:pt>
    <dgm:pt modelId="{AAD6494A-8EAD-4BB7-B1D6-AD422E03F07F}" type="sibTrans" cxnId="{8B68C8B7-74D1-46E1-B410-AEC6998C3654}">
      <dgm:prSet/>
      <dgm:spPr/>
      <dgm:t>
        <a:bodyPr/>
        <a:lstStyle/>
        <a:p>
          <a:endParaRPr lang="en-US"/>
        </a:p>
      </dgm:t>
    </dgm:pt>
    <dgm:pt modelId="{11EDFE72-9058-4B7D-89E1-8307A4C92157}">
      <dgm:prSet phldr="0"/>
      <dgm:spPr/>
      <dgm:t>
        <a:bodyPr/>
        <a:lstStyle/>
        <a:p>
          <a:r>
            <a:rPr lang="en-US"/>
            <a:t>Literature Review</a:t>
          </a:r>
          <a:endParaRPr lang="en-US" dirty="0"/>
        </a:p>
      </dgm:t>
    </dgm:pt>
    <dgm:pt modelId="{6BAFF80D-687C-4098-A333-3AB0F2B23B01}" type="parTrans" cxnId="{0E4BCCF1-9CA0-4A9C-A58E-C4B615676077}">
      <dgm:prSet/>
      <dgm:spPr/>
      <dgm:t>
        <a:bodyPr/>
        <a:lstStyle/>
        <a:p>
          <a:endParaRPr lang="en-IN"/>
        </a:p>
      </dgm:t>
    </dgm:pt>
    <dgm:pt modelId="{39BBF3B3-A11F-4C09-909F-22198C1C7B9F}" type="sibTrans" cxnId="{0E4BCCF1-9CA0-4A9C-A58E-C4B615676077}">
      <dgm:prSet/>
      <dgm:spPr/>
      <dgm:t>
        <a:bodyPr/>
        <a:lstStyle/>
        <a:p>
          <a:endParaRPr lang="en-IN"/>
        </a:p>
      </dgm:t>
    </dgm:pt>
    <dgm:pt modelId="{5FD9A8EC-61C2-4302-A20C-AD852825B959}" type="pres">
      <dgm:prSet presAssocID="{1B0D8F68-F4C4-415C-AC73-24F7F39495F5}" presName="linear" presStyleCnt="0">
        <dgm:presLayoutVars>
          <dgm:animLvl val="lvl"/>
          <dgm:resizeHandles val="exact"/>
        </dgm:presLayoutVars>
      </dgm:prSet>
      <dgm:spPr/>
    </dgm:pt>
    <dgm:pt modelId="{AE802E7C-1E57-4102-8CCC-B67040B93F18}" type="pres">
      <dgm:prSet presAssocID="{C89A354D-C748-40B9-B533-9F0569733D30}" presName="parentText" presStyleLbl="node1" presStyleIdx="0" presStyleCnt="4">
        <dgm:presLayoutVars>
          <dgm:chMax val="0"/>
          <dgm:bulletEnabled val="1"/>
        </dgm:presLayoutVars>
      </dgm:prSet>
      <dgm:spPr/>
    </dgm:pt>
    <dgm:pt modelId="{B9196595-5CB5-46B3-A6A0-BADBC386E381}" type="pres">
      <dgm:prSet presAssocID="{203D44B0-3F0A-40DE-A951-2149711A3DF4}" presName="spacer" presStyleCnt="0"/>
      <dgm:spPr/>
    </dgm:pt>
    <dgm:pt modelId="{4ECFA92B-33A3-4641-AC3F-683CDA915BC2}" type="pres">
      <dgm:prSet presAssocID="{84F7A6E2-5E11-4314-98F2-DE3BC2B9860C}" presName="parentText" presStyleLbl="node1" presStyleIdx="1" presStyleCnt="4">
        <dgm:presLayoutVars>
          <dgm:chMax val="0"/>
          <dgm:bulletEnabled val="1"/>
        </dgm:presLayoutVars>
      </dgm:prSet>
      <dgm:spPr/>
    </dgm:pt>
    <dgm:pt modelId="{DFD91084-9392-48F1-B70E-29CBDE9680B7}" type="pres">
      <dgm:prSet presAssocID="{1EDD9620-F490-4242-AB91-B736ABF701E5}" presName="spacer" presStyleCnt="0"/>
      <dgm:spPr/>
    </dgm:pt>
    <dgm:pt modelId="{816A40AF-878C-46AF-A925-15D1CA828FE1}" type="pres">
      <dgm:prSet presAssocID="{11EDFE72-9058-4B7D-89E1-8307A4C92157}" presName="parentText" presStyleLbl="node1" presStyleIdx="2" presStyleCnt="4">
        <dgm:presLayoutVars>
          <dgm:chMax val="0"/>
          <dgm:bulletEnabled val="1"/>
        </dgm:presLayoutVars>
      </dgm:prSet>
      <dgm:spPr/>
    </dgm:pt>
    <dgm:pt modelId="{1482C4D5-7046-4A72-93DF-6FCEC02D7FA9}" type="pres">
      <dgm:prSet presAssocID="{39BBF3B3-A11F-4C09-909F-22198C1C7B9F}" presName="spacer" presStyleCnt="0"/>
      <dgm:spPr/>
    </dgm:pt>
    <dgm:pt modelId="{854389D1-47D1-42C0-8BE9-118CDEFE4691}" type="pres">
      <dgm:prSet presAssocID="{8D9FC04F-F437-4A72-8BFB-2A2FB9D8B713}" presName="parentText" presStyleLbl="node1" presStyleIdx="3" presStyleCnt="4">
        <dgm:presLayoutVars>
          <dgm:chMax val="0"/>
          <dgm:bulletEnabled val="1"/>
        </dgm:presLayoutVars>
      </dgm:prSet>
      <dgm:spPr/>
    </dgm:pt>
  </dgm:ptLst>
  <dgm:cxnLst>
    <dgm:cxn modelId="{86E2020E-BB65-4AE6-BA44-E370143C6D41}" type="presOf" srcId="{C89A354D-C748-40B9-B533-9F0569733D30}" destId="{AE802E7C-1E57-4102-8CCC-B67040B93F18}" srcOrd="0" destOrd="0" presId="urn:microsoft.com/office/officeart/2005/8/layout/vList2"/>
    <dgm:cxn modelId="{B5DBEB11-9D5B-4848-BAD8-930D46E3378D}" srcId="{1B0D8F68-F4C4-415C-AC73-24F7F39495F5}" destId="{84F7A6E2-5E11-4314-98F2-DE3BC2B9860C}" srcOrd="1" destOrd="0" parTransId="{67A74BAB-806A-4467-B585-6A844A46C5B3}" sibTransId="{1EDD9620-F490-4242-AB91-B736ABF701E5}"/>
    <dgm:cxn modelId="{AF6E5138-9E91-4A37-B62A-3357DAD167B0}" srcId="{1B0D8F68-F4C4-415C-AC73-24F7F39495F5}" destId="{C89A354D-C748-40B9-B533-9F0569733D30}" srcOrd="0" destOrd="0" parTransId="{5A7DD332-7242-4B47-AF67-2EC1C1DD2D08}" sibTransId="{203D44B0-3F0A-40DE-A951-2149711A3DF4}"/>
    <dgm:cxn modelId="{CECA995C-2869-4728-AA90-CFA77317DBB0}" type="presOf" srcId="{1B0D8F68-F4C4-415C-AC73-24F7F39495F5}" destId="{5FD9A8EC-61C2-4302-A20C-AD852825B959}" srcOrd="0" destOrd="0" presId="urn:microsoft.com/office/officeart/2005/8/layout/vList2"/>
    <dgm:cxn modelId="{DB379D84-EA5A-4040-888A-129752BDCDDA}" type="presOf" srcId="{8D9FC04F-F437-4A72-8BFB-2A2FB9D8B713}" destId="{854389D1-47D1-42C0-8BE9-118CDEFE4691}" srcOrd="0" destOrd="0" presId="urn:microsoft.com/office/officeart/2005/8/layout/vList2"/>
    <dgm:cxn modelId="{D95B3B9F-7717-4EDF-A721-646FC63EAD55}" type="presOf" srcId="{11EDFE72-9058-4B7D-89E1-8307A4C92157}" destId="{816A40AF-878C-46AF-A925-15D1CA828FE1}" srcOrd="0" destOrd="0" presId="urn:microsoft.com/office/officeart/2005/8/layout/vList2"/>
    <dgm:cxn modelId="{5DAC3AA4-92FD-44D8-9EE4-5F06CD6A3B5B}" type="presOf" srcId="{84F7A6E2-5E11-4314-98F2-DE3BC2B9860C}" destId="{4ECFA92B-33A3-4641-AC3F-683CDA915BC2}" srcOrd="0" destOrd="0" presId="urn:microsoft.com/office/officeart/2005/8/layout/vList2"/>
    <dgm:cxn modelId="{8B68C8B7-74D1-46E1-B410-AEC6998C3654}" srcId="{1B0D8F68-F4C4-415C-AC73-24F7F39495F5}" destId="{8D9FC04F-F437-4A72-8BFB-2A2FB9D8B713}" srcOrd="3" destOrd="0" parTransId="{1660AE6F-7632-4D85-82A6-A56B3DF62A37}" sibTransId="{AAD6494A-8EAD-4BB7-B1D6-AD422E03F07F}"/>
    <dgm:cxn modelId="{0E4BCCF1-9CA0-4A9C-A58E-C4B615676077}" srcId="{1B0D8F68-F4C4-415C-AC73-24F7F39495F5}" destId="{11EDFE72-9058-4B7D-89E1-8307A4C92157}" srcOrd="2" destOrd="0" parTransId="{6BAFF80D-687C-4098-A333-3AB0F2B23B01}" sibTransId="{39BBF3B3-A11F-4C09-909F-22198C1C7B9F}"/>
    <dgm:cxn modelId="{B795754A-5059-4AF8-AC64-7A8555B757F5}" type="presParOf" srcId="{5FD9A8EC-61C2-4302-A20C-AD852825B959}" destId="{AE802E7C-1E57-4102-8CCC-B67040B93F18}" srcOrd="0" destOrd="0" presId="urn:microsoft.com/office/officeart/2005/8/layout/vList2"/>
    <dgm:cxn modelId="{69AE16A1-74E5-48AB-8B4A-9914970F1BFE}" type="presParOf" srcId="{5FD9A8EC-61C2-4302-A20C-AD852825B959}" destId="{B9196595-5CB5-46B3-A6A0-BADBC386E381}" srcOrd="1" destOrd="0" presId="urn:microsoft.com/office/officeart/2005/8/layout/vList2"/>
    <dgm:cxn modelId="{4FFC00D4-ED46-4E55-A23F-8A905BC0D1AC}" type="presParOf" srcId="{5FD9A8EC-61C2-4302-A20C-AD852825B959}" destId="{4ECFA92B-33A3-4641-AC3F-683CDA915BC2}" srcOrd="2" destOrd="0" presId="urn:microsoft.com/office/officeart/2005/8/layout/vList2"/>
    <dgm:cxn modelId="{559E9CAF-8720-4D4E-A2EC-1365D828BCB8}" type="presParOf" srcId="{5FD9A8EC-61C2-4302-A20C-AD852825B959}" destId="{DFD91084-9392-48F1-B70E-29CBDE9680B7}" srcOrd="3" destOrd="0" presId="urn:microsoft.com/office/officeart/2005/8/layout/vList2"/>
    <dgm:cxn modelId="{215A4955-AB0A-4DCC-9214-7F3E94FE5454}" type="presParOf" srcId="{5FD9A8EC-61C2-4302-A20C-AD852825B959}" destId="{816A40AF-878C-46AF-A925-15D1CA828FE1}" srcOrd="4" destOrd="0" presId="urn:microsoft.com/office/officeart/2005/8/layout/vList2"/>
    <dgm:cxn modelId="{8D6BDAD8-78DD-467A-AB71-A1D3A946FDE4}" type="presParOf" srcId="{5FD9A8EC-61C2-4302-A20C-AD852825B959}" destId="{1482C4D5-7046-4A72-93DF-6FCEC02D7FA9}" srcOrd="5" destOrd="0" presId="urn:microsoft.com/office/officeart/2005/8/layout/vList2"/>
    <dgm:cxn modelId="{44BF602B-618E-4DCA-BEB2-F546FB9A2589}" type="presParOf" srcId="{5FD9A8EC-61C2-4302-A20C-AD852825B959}" destId="{854389D1-47D1-42C0-8BE9-118CDEFE469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A52B91-3FCB-4CC9-9896-55AD0B5CC0DA}"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FFC52F63-3780-44BB-9F48-BD59F11C2F68}">
      <dgm:prSet/>
      <dgm:spPr/>
      <dgm:t>
        <a:bodyPr/>
        <a:lstStyle/>
        <a:p>
          <a:r>
            <a:rPr lang="en-US" dirty="0">
              <a:latin typeface="Times New Roman"/>
              <a:cs typeface="Times New Roman"/>
            </a:rPr>
            <a:t>1.preprocessing :- removing any corrupt image by checking size of the file</a:t>
          </a:r>
        </a:p>
      </dgm:t>
    </dgm:pt>
    <dgm:pt modelId="{549665E7-8400-4071-A4A8-38C1FFBF6D78}" type="parTrans" cxnId="{87EAA743-EC59-4F60-A41A-0B6FB39AE466}">
      <dgm:prSet/>
      <dgm:spPr/>
      <dgm:t>
        <a:bodyPr/>
        <a:lstStyle/>
        <a:p>
          <a:endParaRPr lang="en-US"/>
        </a:p>
      </dgm:t>
    </dgm:pt>
    <dgm:pt modelId="{E9A30C34-5E3D-4D8A-9473-314AB826A4DA}" type="sibTrans" cxnId="{87EAA743-EC59-4F60-A41A-0B6FB39AE466}">
      <dgm:prSet/>
      <dgm:spPr/>
      <dgm:t>
        <a:bodyPr/>
        <a:lstStyle/>
        <a:p>
          <a:endParaRPr lang="en-US"/>
        </a:p>
      </dgm:t>
    </dgm:pt>
    <dgm:pt modelId="{257F0817-38F9-4DFA-BDCF-83B1E327A5BE}">
      <dgm:prSet/>
      <dgm:spPr/>
      <dgm:t>
        <a:bodyPr/>
        <a:lstStyle/>
        <a:p>
          <a:r>
            <a:rPr lang="en-US" dirty="0">
              <a:latin typeface="Times New Roman"/>
              <a:cs typeface="Times New Roman"/>
            </a:rPr>
            <a:t>2.Train/validation set split: using </a:t>
          </a:r>
          <a:r>
            <a:rPr lang="en-US" dirty="0" err="1">
              <a:latin typeface="Times New Roman"/>
              <a:cs typeface="Times New Roman"/>
            </a:rPr>
            <a:t>split_size</a:t>
          </a:r>
          <a:endParaRPr lang="en-US" dirty="0">
            <a:latin typeface="Times New Roman"/>
            <a:cs typeface="Times New Roman"/>
          </a:endParaRPr>
        </a:p>
      </dgm:t>
    </dgm:pt>
    <dgm:pt modelId="{3EE617E3-7097-47A3-A810-8EA24EB1527E}" type="parTrans" cxnId="{813E80CA-EC4F-40EF-AD3F-1D14875AEA47}">
      <dgm:prSet/>
      <dgm:spPr/>
      <dgm:t>
        <a:bodyPr/>
        <a:lstStyle/>
        <a:p>
          <a:endParaRPr lang="en-US"/>
        </a:p>
      </dgm:t>
    </dgm:pt>
    <dgm:pt modelId="{6EBEA4B4-C8DF-4BD4-980B-BF83CC1F9F88}" type="sibTrans" cxnId="{813E80CA-EC4F-40EF-AD3F-1D14875AEA47}">
      <dgm:prSet/>
      <dgm:spPr/>
      <dgm:t>
        <a:bodyPr/>
        <a:lstStyle/>
        <a:p>
          <a:endParaRPr lang="en-US"/>
        </a:p>
      </dgm:t>
    </dgm:pt>
    <dgm:pt modelId="{4605C2EB-6E34-4DCD-B36D-F71E42A1060D}">
      <dgm:prSet/>
      <dgm:spPr/>
      <dgm:t>
        <a:bodyPr/>
        <a:lstStyle/>
        <a:p>
          <a:pPr rtl="0"/>
          <a:r>
            <a:rPr lang="en-US" dirty="0">
              <a:latin typeface="Times New Roman"/>
              <a:cs typeface="Times New Roman"/>
            </a:rPr>
            <a:t>3.Image labels: using Image Data Generator (rescaling, Data Augmentation)</a:t>
          </a:r>
        </a:p>
      </dgm:t>
    </dgm:pt>
    <dgm:pt modelId="{9952223E-4315-439B-9D1B-B19FB19445F3}" type="parTrans" cxnId="{9AFC09D3-2A82-4315-B250-BD429194F501}">
      <dgm:prSet/>
      <dgm:spPr/>
      <dgm:t>
        <a:bodyPr/>
        <a:lstStyle/>
        <a:p>
          <a:endParaRPr lang="en-US"/>
        </a:p>
      </dgm:t>
    </dgm:pt>
    <dgm:pt modelId="{CCB2608A-5D12-4E4B-A142-6B9A14C550EB}" type="sibTrans" cxnId="{9AFC09D3-2A82-4315-B250-BD429194F501}">
      <dgm:prSet/>
      <dgm:spPr/>
      <dgm:t>
        <a:bodyPr/>
        <a:lstStyle/>
        <a:p>
          <a:endParaRPr lang="en-US"/>
        </a:p>
      </dgm:t>
    </dgm:pt>
    <dgm:pt modelId="{5A0B1899-7A75-4F56-B6D7-160FB7B524F4}">
      <dgm:prSet/>
      <dgm:spPr/>
      <dgm:t>
        <a:bodyPr/>
        <a:lstStyle/>
        <a:p>
          <a:r>
            <a:rPr lang="en-US" dirty="0">
              <a:latin typeface="Times New Roman"/>
              <a:cs typeface="Times New Roman"/>
            </a:rPr>
            <a:t>4.Adding convolutions and pooling</a:t>
          </a:r>
        </a:p>
      </dgm:t>
    </dgm:pt>
    <dgm:pt modelId="{8A81DF99-6E1B-4ED4-81F9-6B0F50B1CBC2}" type="parTrans" cxnId="{94B8A454-6062-480E-8EDA-DE6B54844353}">
      <dgm:prSet/>
      <dgm:spPr/>
      <dgm:t>
        <a:bodyPr/>
        <a:lstStyle/>
        <a:p>
          <a:endParaRPr lang="en-US"/>
        </a:p>
      </dgm:t>
    </dgm:pt>
    <dgm:pt modelId="{1FCC78D1-8543-4F1A-BA5F-DF8A48BED80F}" type="sibTrans" cxnId="{94B8A454-6062-480E-8EDA-DE6B54844353}">
      <dgm:prSet/>
      <dgm:spPr/>
      <dgm:t>
        <a:bodyPr/>
        <a:lstStyle/>
        <a:p>
          <a:endParaRPr lang="en-US"/>
        </a:p>
      </dgm:t>
    </dgm:pt>
    <dgm:pt modelId="{8217C4AA-AD13-4FC3-B33F-6D92C43FB26E}">
      <dgm:prSet/>
      <dgm:spPr/>
      <dgm:t>
        <a:bodyPr/>
        <a:lstStyle/>
        <a:p>
          <a:r>
            <a:rPr lang="en-US" dirty="0">
              <a:latin typeface="Times New Roman"/>
              <a:cs typeface="Times New Roman"/>
            </a:rPr>
            <a:t>5.Adding Dropout : Regularization Technique to prevent overfitting</a:t>
          </a:r>
        </a:p>
      </dgm:t>
    </dgm:pt>
    <dgm:pt modelId="{5B52CC3F-7304-4D7C-A025-4A19F13CE8D9}" type="parTrans" cxnId="{F02C8492-B1D4-4BE5-BCCF-35A943C6B8BD}">
      <dgm:prSet/>
      <dgm:spPr/>
      <dgm:t>
        <a:bodyPr/>
        <a:lstStyle/>
        <a:p>
          <a:endParaRPr lang="en-US"/>
        </a:p>
      </dgm:t>
    </dgm:pt>
    <dgm:pt modelId="{7A7EE9DC-F298-4CAE-A984-5063B932DF53}" type="sibTrans" cxnId="{F02C8492-B1D4-4BE5-BCCF-35A943C6B8BD}">
      <dgm:prSet/>
      <dgm:spPr/>
      <dgm:t>
        <a:bodyPr/>
        <a:lstStyle/>
        <a:p>
          <a:endParaRPr lang="en-US"/>
        </a:p>
      </dgm:t>
    </dgm:pt>
    <dgm:pt modelId="{DC6F27F2-497C-45E8-BD17-E3E056D874F7}">
      <dgm:prSet/>
      <dgm:spPr/>
      <dgm:t>
        <a:bodyPr/>
        <a:lstStyle/>
        <a:p>
          <a:r>
            <a:rPr lang="en-US" dirty="0">
              <a:latin typeface="Times New Roman"/>
              <a:cs typeface="Times New Roman"/>
            </a:rPr>
            <a:t>6.validation: </a:t>
          </a:r>
        </a:p>
      </dgm:t>
    </dgm:pt>
    <dgm:pt modelId="{43A748D6-86B1-44CE-9E50-B1853EC97381}" type="parTrans" cxnId="{9FFDCB8F-F946-4098-B4DE-4C76AACFAA38}">
      <dgm:prSet/>
      <dgm:spPr/>
      <dgm:t>
        <a:bodyPr/>
        <a:lstStyle/>
        <a:p>
          <a:endParaRPr lang="en-US"/>
        </a:p>
      </dgm:t>
    </dgm:pt>
    <dgm:pt modelId="{79DCD72C-1ACA-44BD-B96B-E9BE52E703EF}" type="sibTrans" cxnId="{9FFDCB8F-F946-4098-B4DE-4C76AACFAA38}">
      <dgm:prSet/>
      <dgm:spPr/>
      <dgm:t>
        <a:bodyPr/>
        <a:lstStyle/>
        <a:p>
          <a:endParaRPr lang="en-US"/>
        </a:p>
      </dgm:t>
    </dgm:pt>
    <dgm:pt modelId="{9C9F9019-4B93-45F0-813C-550AA68F2858}" type="pres">
      <dgm:prSet presAssocID="{59A52B91-3FCB-4CC9-9896-55AD0B5CC0DA}" presName="Name0" presStyleCnt="0">
        <dgm:presLayoutVars>
          <dgm:dir/>
          <dgm:resizeHandles val="exact"/>
        </dgm:presLayoutVars>
      </dgm:prSet>
      <dgm:spPr/>
    </dgm:pt>
    <dgm:pt modelId="{3F9558F1-5367-4ABD-A940-FC86F6BB2886}" type="pres">
      <dgm:prSet presAssocID="{FFC52F63-3780-44BB-9F48-BD59F11C2F68}" presName="node" presStyleLbl="node1" presStyleIdx="0" presStyleCnt="6">
        <dgm:presLayoutVars>
          <dgm:bulletEnabled val="1"/>
        </dgm:presLayoutVars>
      </dgm:prSet>
      <dgm:spPr/>
    </dgm:pt>
    <dgm:pt modelId="{72DC4ED1-714F-48FD-A226-8365DFDA1F0B}" type="pres">
      <dgm:prSet presAssocID="{E9A30C34-5E3D-4D8A-9473-314AB826A4DA}" presName="sibTrans" presStyleLbl="sibTrans1D1" presStyleIdx="0" presStyleCnt="5"/>
      <dgm:spPr/>
    </dgm:pt>
    <dgm:pt modelId="{9BA426B2-BD3B-4ACA-83CB-ACD8289B589D}" type="pres">
      <dgm:prSet presAssocID="{E9A30C34-5E3D-4D8A-9473-314AB826A4DA}" presName="connectorText" presStyleLbl="sibTrans1D1" presStyleIdx="0" presStyleCnt="5"/>
      <dgm:spPr/>
    </dgm:pt>
    <dgm:pt modelId="{CC3FC4FF-9AD1-45C7-8CB5-1412574F0DE8}" type="pres">
      <dgm:prSet presAssocID="{257F0817-38F9-4DFA-BDCF-83B1E327A5BE}" presName="node" presStyleLbl="node1" presStyleIdx="1" presStyleCnt="6">
        <dgm:presLayoutVars>
          <dgm:bulletEnabled val="1"/>
        </dgm:presLayoutVars>
      </dgm:prSet>
      <dgm:spPr/>
    </dgm:pt>
    <dgm:pt modelId="{4FB9800B-50F7-44DF-A294-5B2180593757}" type="pres">
      <dgm:prSet presAssocID="{6EBEA4B4-C8DF-4BD4-980B-BF83CC1F9F88}" presName="sibTrans" presStyleLbl="sibTrans1D1" presStyleIdx="1" presStyleCnt="5"/>
      <dgm:spPr/>
    </dgm:pt>
    <dgm:pt modelId="{0C042BAF-D5ED-4003-ADC7-AF5ADEAA610E}" type="pres">
      <dgm:prSet presAssocID="{6EBEA4B4-C8DF-4BD4-980B-BF83CC1F9F88}" presName="connectorText" presStyleLbl="sibTrans1D1" presStyleIdx="1" presStyleCnt="5"/>
      <dgm:spPr/>
    </dgm:pt>
    <dgm:pt modelId="{77E0AF17-3D71-477A-80C2-B3C7C794D9B7}" type="pres">
      <dgm:prSet presAssocID="{4605C2EB-6E34-4DCD-B36D-F71E42A1060D}" presName="node" presStyleLbl="node1" presStyleIdx="2" presStyleCnt="6">
        <dgm:presLayoutVars>
          <dgm:bulletEnabled val="1"/>
        </dgm:presLayoutVars>
      </dgm:prSet>
      <dgm:spPr/>
    </dgm:pt>
    <dgm:pt modelId="{FB78CF98-D366-43E0-ADFB-A693382A1156}" type="pres">
      <dgm:prSet presAssocID="{CCB2608A-5D12-4E4B-A142-6B9A14C550EB}" presName="sibTrans" presStyleLbl="sibTrans1D1" presStyleIdx="2" presStyleCnt="5"/>
      <dgm:spPr/>
    </dgm:pt>
    <dgm:pt modelId="{7A7E148F-D833-4357-8E64-C2B050B75B0F}" type="pres">
      <dgm:prSet presAssocID="{CCB2608A-5D12-4E4B-A142-6B9A14C550EB}" presName="connectorText" presStyleLbl="sibTrans1D1" presStyleIdx="2" presStyleCnt="5"/>
      <dgm:spPr/>
    </dgm:pt>
    <dgm:pt modelId="{02AEE5CC-CF0F-481F-91D9-7098636942D6}" type="pres">
      <dgm:prSet presAssocID="{5A0B1899-7A75-4F56-B6D7-160FB7B524F4}" presName="node" presStyleLbl="node1" presStyleIdx="3" presStyleCnt="6">
        <dgm:presLayoutVars>
          <dgm:bulletEnabled val="1"/>
        </dgm:presLayoutVars>
      </dgm:prSet>
      <dgm:spPr/>
    </dgm:pt>
    <dgm:pt modelId="{C95F9CE1-145F-4466-9F49-3E69C124B950}" type="pres">
      <dgm:prSet presAssocID="{1FCC78D1-8543-4F1A-BA5F-DF8A48BED80F}" presName="sibTrans" presStyleLbl="sibTrans1D1" presStyleIdx="3" presStyleCnt="5"/>
      <dgm:spPr/>
    </dgm:pt>
    <dgm:pt modelId="{108567FE-68A1-441C-BCBE-D89E71394977}" type="pres">
      <dgm:prSet presAssocID="{1FCC78D1-8543-4F1A-BA5F-DF8A48BED80F}" presName="connectorText" presStyleLbl="sibTrans1D1" presStyleIdx="3" presStyleCnt="5"/>
      <dgm:spPr/>
    </dgm:pt>
    <dgm:pt modelId="{AFC9349E-40D2-4638-8CBD-4A1642700A64}" type="pres">
      <dgm:prSet presAssocID="{8217C4AA-AD13-4FC3-B33F-6D92C43FB26E}" presName="node" presStyleLbl="node1" presStyleIdx="4" presStyleCnt="6">
        <dgm:presLayoutVars>
          <dgm:bulletEnabled val="1"/>
        </dgm:presLayoutVars>
      </dgm:prSet>
      <dgm:spPr/>
    </dgm:pt>
    <dgm:pt modelId="{11A9B47E-B453-4F95-AB2C-DD5A48A9FCD0}" type="pres">
      <dgm:prSet presAssocID="{7A7EE9DC-F298-4CAE-A984-5063B932DF53}" presName="sibTrans" presStyleLbl="sibTrans1D1" presStyleIdx="4" presStyleCnt="5"/>
      <dgm:spPr/>
    </dgm:pt>
    <dgm:pt modelId="{BAAE06E6-5FB1-455C-9EA2-1214DE693B08}" type="pres">
      <dgm:prSet presAssocID="{7A7EE9DC-F298-4CAE-A984-5063B932DF53}" presName="connectorText" presStyleLbl="sibTrans1D1" presStyleIdx="4" presStyleCnt="5"/>
      <dgm:spPr/>
    </dgm:pt>
    <dgm:pt modelId="{230D12C5-F95F-4941-8BB4-96B321630CE2}" type="pres">
      <dgm:prSet presAssocID="{DC6F27F2-497C-45E8-BD17-E3E056D874F7}" presName="node" presStyleLbl="node1" presStyleIdx="5" presStyleCnt="6">
        <dgm:presLayoutVars>
          <dgm:bulletEnabled val="1"/>
        </dgm:presLayoutVars>
      </dgm:prSet>
      <dgm:spPr/>
    </dgm:pt>
  </dgm:ptLst>
  <dgm:cxnLst>
    <dgm:cxn modelId="{68FF3407-8A3D-4A2B-A0FE-5D472913D4F0}" type="presOf" srcId="{4605C2EB-6E34-4DCD-B36D-F71E42A1060D}" destId="{77E0AF17-3D71-477A-80C2-B3C7C794D9B7}" srcOrd="0" destOrd="0" presId="urn:microsoft.com/office/officeart/2016/7/layout/RepeatingBendingProcessNew"/>
    <dgm:cxn modelId="{5E0D270D-F979-4B26-BA51-DB75871598F5}" type="presOf" srcId="{CCB2608A-5D12-4E4B-A142-6B9A14C550EB}" destId="{FB78CF98-D366-43E0-ADFB-A693382A1156}" srcOrd="0" destOrd="0" presId="urn:microsoft.com/office/officeart/2016/7/layout/RepeatingBendingProcessNew"/>
    <dgm:cxn modelId="{E9DB211D-E749-4C64-81BF-DBC9FBACCD0E}" type="presOf" srcId="{CCB2608A-5D12-4E4B-A142-6B9A14C550EB}" destId="{7A7E148F-D833-4357-8E64-C2B050B75B0F}" srcOrd="1" destOrd="0" presId="urn:microsoft.com/office/officeart/2016/7/layout/RepeatingBendingProcessNew"/>
    <dgm:cxn modelId="{87EAA743-EC59-4F60-A41A-0B6FB39AE466}" srcId="{59A52B91-3FCB-4CC9-9896-55AD0B5CC0DA}" destId="{FFC52F63-3780-44BB-9F48-BD59F11C2F68}" srcOrd="0" destOrd="0" parTransId="{549665E7-8400-4071-A4A8-38C1FFBF6D78}" sibTransId="{E9A30C34-5E3D-4D8A-9473-314AB826A4DA}"/>
    <dgm:cxn modelId="{2423006A-008E-4DAF-ACB2-0E33A49CAAA4}" type="presOf" srcId="{59A52B91-3FCB-4CC9-9896-55AD0B5CC0DA}" destId="{9C9F9019-4B93-45F0-813C-550AA68F2858}" srcOrd="0" destOrd="0" presId="urn:microsoft.com/office/officeart/2016/7/layout/RepeatingBendingProcessNew"/>
    <dgm:cxn modelId="{32B32A6F-DC6C-49C4-A02B-6301C6BDC25B}" type="presOf" srcId="{7A7EE9DC-F298-4CAE-A984-5063B932DF53}" destId="{11A9B47E-B453-4F95-AB2C-DD5A48A9FCD0}" srcOrd="0" destOrd="0" presId="urn:microsoft.com/office/officeart/2016/7/layout/RepeatingBendingProcessNew"/>
    <dgm:cxn modelId="{4B67346F-7F03-41E1-A829-60DB6E60B7F6}" type="presOf" srcId="{7A7EE9DC-F298-4CAE-A984-5063B932DF53}" destId="{BAAE06E6-5FB1-455C-9EA2-1214DE693B08}" srcOrd="1" destOrd="0" presId="urn:microsoft.com/office/officeart/2016/7/layout/RepeatingBendingProcessNew"/>
    <dgm:cxn modelId="{F62CAB51-CF5C-41A2-BE3D-E0450CCE5644}" type="presOf" srcId="{1FCC78D1-8543-4F1A-BA5F-DF8A48BED80F}" destId="{C95F9CE1-145F-4466-9F49-3E69C124B950}" srcOrd="0" destOrd="0" presId="urn:microsoft.com/office/officeart/2016/7/layout/RepeatingBendingProcessNew"/>
    <dgm:cxn modelId="{2D299573-7C1B-41C0-8588-733CD9E7AB4B}" type="presOf" srcId="{257F0817-38F9-4DFA-BDCF-83B1E327A5BE}" destId="{CC3FC4FF-9AD1-45C7-8CB5-1412574F0DE8}" srcOrd="0" destOrd="0" presId="urn:microsoft.com/office/officeart/2016/7/layout/RepeatingBendingProcessNew"/>
    <dgm:cxn modelId="{BF227654-47AD-488F-90A9-B695C746C8F3}" type="presOf" srcId="{6EBEA4B4-C8DF-4BD4-980B-BF83CC1F9F88}" destId="{0C042BAF-D5ED-4003-ADC7-AF5ADEAA610E}" srcOrd="1" destOrd="0" presId="urn:microsoft.com/office/officeart/2016/7/layout/RepeatingBendingProcessNew"/>
    <dgm:cxn modelId="{94B8A454-6062-480E-8EDA-DE6B54844353}" srcId="{59A52B91-3FCB-4CC9-9896-55AD0B5CC0DA}" destId="{5A0B1899-7A75-4F56-B6D7-160FB7B524F4}" srcOrd="3" destOrd="0" parTransId="{8A81DF99-6E1B-4ED4-81F9-6B0F50B1CBC2}" sibTransId="{1FCC78D1-8543-4F1A-BA5F-DF8A48BED80F}"/>
    <dgm:cxn modelId="{08B9128D-8976-4BD0-9144-2D1C0463B4D2}" type="presOf" srcId="{6EBEA4B4-C8DF-4BD4-980B-BF83CC1F9F88}" destId="{4FB9800B-50F7-44DF-A294-5B2180593757}" srcOrd="0" destOrd="0" presId="urn:microsoft.com/office/officeart/2016/7/layout/RepeatingBendingProcessNew"/>
    <dgm:cxn modelId="{9FFDCB8F-F946-4098-B4DE-4C76AACFAA38}" srcId="{59A52B91-3FCB-4CC9-9896-55AD0B5CC0DA}" destId="{DC6F27F2-497C-45E8-BD17-E3E056D874F7}" srcOrd="5" destOrd="0" parTransId="{43A748D6-86B1-44CE-9E50-B1853EC97381}" sibTransId="{79DCD72C-1ACA-44BD-B96B-E9BE52E703EF}"/>
    <dgm:cxn modelId="{F02C8492-B1D4-4BE5-BCCF-35A943C6B8BD}" srcId="{59A52B91-3FCB-4CC9-9896-55AD0B5CC0DA}" destId="{8217C4AA-AD13-4FC3-B33F-6D92C43FB26E}" srcOrd="4" destOrd="0" parTransId="{5B52CC3F-7304-4D7C-A025-4A19F13CE8D9}" sibTransId="{7A7EE9DC-F298-4CAE-A984-5063B932DF53}"/>
    <dgm:cxn modelId="{A7B41C9B-4D8D-44D8-86F4-2981F06520DA}" type="presOf" srcId="{FFC52F63-3780-44BB-9F48-BD59F11C2F68}" destId="{3F9558F1-5367-4ABD-A940-FC86F6BB2886}" srcOrd="0" destOrd="0" presId="urn:microsoft.com/office/officeart/2016/7/layout/RepeatingBendingProcessNew"/>
    <dgm:cxn modelId="{CE136EAA-310A-443E-AAB9-16C59C1C868C}" type="presOf" srcId="{E9A30C34-5E3D-4D8A-9473-314AB826A4DA}" destId="{9BA426B2-BD3B-4ACA-83CB-ACD8289B589D}" srcOrd="1" destOrd="0" presId="urn:microsoft.com/office/officeart/2016/7/layout/RepeatingBendingProcessNew"/>
    <dgm:cxn modelId="{1F006EAE-FEBB-482C-8545-7725387F2354}" type="presOf" srcId="{E9A30C34-5E3D-4D8A-9473-314AB826A4DA}" destId="{72DC4ED1-714F-48FD-A226-8365DFDA1F0B}" srcOrd="0" destOrd="0" presId="urn:microsoft.com/office/officeart/2016/7/layout/RepeatingBendingProcessNew"/>
    <dgm:cxn modelId="{06BF80C3-78D8-435D-A6FE-0EC97144EC49}" type="presOf" srcId="{1FCC78D1-8543-4F1A-BA5F-DF8A48BED80F}" destId="{108567FE-68A1-441C-BCBE-D89E71394977}" srcOrd="1" destOrd="0" presId="urn:microsoft.com/office/officeart/2016/7/layout/RepeatingBendingProcessNew"/>
    <dgm:cxn modelId="{813E80CA-EC4F-40EF-AD3F-1D14875AEA47}" srcId="{59A52B91-3FCB-4CC9-9896-55AD0B5CC0DA}" destId="{257F0817-38F9-4DFA-BDCF-83B1E327A5BE}" srcOrd="1" destOrd="0" parTransId="{3EE617E3-7097-47A3-A810-8EA24EB1527E}" sibTransId="{6EBEA4B4-C8DF-4BD4-980B-BF83CC1F9F88}"/>
    <dgm:cxn modelId="{9AFC09D3-2A82-4315-B250-BD429194F501}" srcId="{59A52B91-3FCB-4CC9-9896-55AD0B5CC0DA}" destId="{4605C2EB-6E34-4DCD-B36D-F71E42A1060D}" srcOrd="2" destOrd="0" parTransId="{9952223E-4315-439B-9D1B-B19FB19445F3}" sibTransId="{CCB2608A-5D12-4E4B-A142-6B9A14C550EB}"/>
    <dgm:cxn modelId="{9CB2A1E6-3B8D-4706-91D3-38DF6EF12E29}" type="presOf" srcId="{5A0B1899-7A75-4F56-B6D7-160FB7B524F4}" destId="{02AEE5CC-CF0F-481F-91D9-7098636942D6}" srcOrd="0" destOrd="0" presId="urn:microsoft.com/office/officeart/2016/7/layout/RepeatingBendingProcessNew"/>
    <dgm:cxn modelId="{85AB57EA-6C6E-4E6C-AFDC-83FA32C9C23B}" type="presOf" srcId="{8217C4AA-AD13-4FC3-B33F-6D92C43FB26E}" destId="{AFC9349E-40D2-4638-8CBD-4A1642700A64}" srcOrd="0" destOrd="0" presId="urn:microsoft.com/office/officeart/2016/7/layout/RepeatingBendingProcessNew"/>
    <dgm:cxn modelId="{BE9BF9F7-A2D8-45DA-911F-057EBBF3D45F}" type="presOf" srcId="{DC6F27F2-497C-45E8-BD17-E3E056D874F7}" destId="{230D12C5-F95F-4941-8BB4-96B321630CE2}" srcOrd="0" destOrd="0" presId="urn:microsoft.com/office/officeart/2016/7/layout/RepeatingBendingProcessNew"/>
    <dgm:cxn modelId="{AD43C39F-A727-481C-AFD0-CB5A245F4CED}" type="presParOf" srcId="{9C9F9019-4B93-45F0-813C-550AA68F2858}" destId="{3F9558F1-5367-4ABD-A940-FC86F6BB2886}" srcOrd="0" destOrd="0" presId="urn:microsoft.com/office/officeart/2016/7/layout/RepeatingBendingProcessNew"/>
    <dgm:cxn modelId="{A41F8214-6A6C-417E-9FBE-A7B5EC5269B4}" type="presParOf" srcId="{9C9F9019-4B93-45F0-813C-550AA68F2858}" destId="{72DC4ED1-714F-48FD-A226-8365DFDA1F0B}" srcOrd="1" destOrd="0" presId="urn:microsoft.com/office/officeart/2016/7/layout/RepeatingBendingProcessNew"/>
    <dgm:cxn modelId="{8A2054F7-EC23-423A-B912-9513FF0B0043}" type="presParOf" srcId="{72DC4ED1-714F-48FD-A226-8365DFDA1F0B}" destId="{9BA426B2-BD3B-4ACA-83CB-ACD8289B589D}" srcOrd="0" destOrd="0" presId="urn:microsoft.com/office/officeart/2016/7/layout/RepeatingBendingProcessNew"/>
    <dgm:cxn modelId="{79A1C099-CE56-4DEC-97F9-29CC836D46F9}" type="presParOf" srcId="{9C9F9019-4B93-45F0-813C-550AA68F2858}" destId="{CC3FC4FF-9AD1-45C7-8CB5-1412574F0DE8}" srcOrd="2" destOrd="0" presId="urn:microsoft.com/office/officeart/2016/7/layout/RepeatingBendingProcessNew"/>
    <dgm:cxn modelId="{9A805C90-A03D-4E9D-8049-0F4155EDFEE1}" type="presParOf" srcId="{9C9F9019-4B93-45F0-813C-550AA68F2858}" destId="{4FB9800B-50F7-44DF-A294-5B2180593757}" srcOrd="3" destOrd="0" presId="urn:microsoft.com/office/officeart/2016/7/layout/RepeatingBendingProcessNew"/>
    <dgm:cxn modelId="{24BB1AD5-8D07-47D3-82D1-69B981C45C2B}" type="presParOf" srcId="{4FB9800B-50F7-44DF-A294-5B2180593757}" destId="{0C042BAF-D5ED-4003-ADC7-AF5ADEAA610E}" srcOrd="0" destOrd="0" presId="urn:microsoft.com/office/officeart/2016/7/layout/RepeatingBendingProcessNew"/>
    <dgm:cxn modelId="{4D992337-65C6-4D6A-BBDE-1BA136EB94CA}" type="presParOf" srcId="{9C9F9019-4B93-45F0-813C-550AA68F2858}" destId="{77E0AF17-3D71-477A-80C2-B3C7C794D9B7}" srcOrd="4" destOrd="0" presId="urn:microsoft.com/office/officeart/2016/7/layout/RepeatingBendingProcessNew"/>
    <dgm:cxn modelId="{0DE64D51-EBB3-45F1-B61F-CE157D96F8BA}" type="presParOf" srcId="{9C9F9019-4B93-45F0-813C-550AA68F2858}" destId="{FB78CF98-D366-43E0-ADFB-A693382A1156}" srcOrd="5" destOrd="0" presId="urn:microsoft.com/office/officeart/2016/7/layout/RepeatingBendingProcessNew"/>
    <dgm:cxn modelId="{0A47ACD4-8496-4D66-81E5-E3302A4B80B2}" type="presParOf" srcId="{FB78CF98-D366-43E0-ADFB-A693382A1156}" destId="{7A7E148F-D833-4357-8E64-C2B050B75B0F}" srcOrd="0" destOrd="0" presId="urn:microsoft.com/office/officeart/2016/7/layout/RepeatingBendingProcessNew"/>
    <dgm:cxn modelId="{6EBCF1B8-2361-443B-A502-18E4640F79D2}" type="presParOf" srcId="{9C9F9019-4B93-45F0-813C-550AA68F2858}" destId="{02AEE5CC-CF0F-481F-91D9-7098636942D6}" srcOrd="6" destOrd="0" presId="urn:microsoft.com/office/officeart/2016/7/layout/RepeatingBendingProcessNew"/>
    <dgm:cxn modelId="{8292F0A5-2C36-4039-9CAD-C5ABA69E1EDB}" type="presParOf" srcId="{9C9F9019-4B93-45F0-813C-550AA68F2858}" destId="{C95F9CE1-145F-4466-9F49-3E69C124B950}" srcOrd="7" destOrd="0" presId="urn:microsoft.com/office/officeart/2016/7/layout/RepeatingBendingProcessNew"/>
    <dgm:cxn modelId="{E0C8DBA4-AA8F-4F5A-9204-AC833EF032CB}" type="presParOf" srcId="{C95F9CE1-145F-4466-9F49-3E69C124B950}" destId="{108567FE-68A1-441C-BCBE-D89E71394977}" srcOrd="0" destOrd="0" presId="urn:microsoft.com/office/officeart/2016/7/layout/RepeatingBendingProcessNew"/>
    <dgm:cxn modelId="{71843489-51E6-4F42-A4E8-A89927D5DDEC}" type="presParOf" srcId="{9C9F9019-4B93-45F0-813C-550AA68F2858}" destId="{AFC9349E-40D2-4638-8CBD-4A1642700A64}" srcOrd="8" destOrd="0" presId="urn:microsoft.com/office/officeart/2016/7/layout/RepeatingBendingProcessNew"/>
    <dgm:cxn modelId="{33679359-FE53-4ACD-94DC-F435E99C11B5}" type="presParOf" srcId="{9C9F9019-4B93-45F0-813C-550AA68F2858}" destId="{11A9B47E-B453-4F95-AB2C-DD5A48A9FCD0}" srcOrd="9" destOrd="0" presId="urn:microsoft.com/office/officeart/2016/7/layout/RepeatingBendingProcessNew"/>
    <dgm:cxn modelId="{7004F24A-BD99-42E9-8D10-E325F08647B9}" type="presParOf" srcId="{11A9B47E-B453-4F95-AB2C-DD5A48A9FCD0}" destId="{BAAE06E6-5FB1-455C-9EA2-1214DE693B08}" srcOrd="0" destOrd="0" presId="urn:microsoft.com/office/officeart/2016/7/layout/RepeatingBendingProcessNew"/>
    <dgm:cxn modelId="{39BF8082-29B0-48BC-83E0-57C18DE81376}" type="presParOf" srcId="{9C9F9019-4B93-45F0-813C-550AA68F2858}" destId="{230D12C5-F95F-4941-8BB4-96B321630CE2}"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802E7C-1E57-4102-8CCC-B67040B93F18}">
      <dsp:nvSpPr>
        <dsp:cNvPr id="0" name=""/>
        <dsp:cNvSpPr/>
      </dsp:nvSpPr>
      <dsp:spPr>
        <a:xfrm>
          <a:off x="0" y="28923"/>
          <a:ext cx="8467725"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Problem statement</a:t>
          </a:r>
        </a:p>
      </dsp:txBody>
      <dsp:txXfrm>
        <a:off x="32784" y="61707"/>
        <a:ext cx="8402157" cy="606012"/>
      </dsp:txXfrm>
    </dsp:sp>
    <dsp:sp modelId="{4ECFA92B-33A3-4641-AC3F-683CDA915BC2}">
      <dsp:nvSpPr>
        <dsp:cNvPr id="0" name=""/>
        <dsp:cNvSpPr/>
      </dsp:nvSpPr>
      <dsp:spPr>
        <a:xfrm>
          <a:off x="0" y="781143"/>
          <a:ext cx="8467725"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Introduction</a:t>
          </a:r>
        </a:p>
      </dsp:txBody>
      <dsp:txXfrm>
        <a:off x="32784" y="813927"/>
        <a:ext cx="8402157" cy="606012"/>
      </dsp:txXfrm>
    </dsp:sp>
    <dsp:sp modelId="{816A40AF-878C-46AF-A925-15D1CA828FE1}">
      <dsp:nvSpPr>
        <dsp:cNvPr id="0" name=""/>
        <dsp:cNvSpPr/>
      </dsp:nvSpPr>
      <dsp:spPr>
        <a:xfrm>
          <a:off x="0" y="1533363"/>
          <a:ext cx="8467725"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Literature Review</a:t>
          </a:r>
          <a:endParaRPr lang="en-US" sz="2800" kern="1200" dirty="0"/>
        </a:p>
      </dsp:txBody>
      <dsp:txXfrm>
        <a:off x="32784" y="1566147"/>
        <a:ext cx="8402157" cy="606012"/>
      </dsp:txXfrm>
    </dsp:sp>
    <dsp:sp modelId="{854389D1-47D1-42C0-8BE9-118CDEFE4691}">
      <dsp:nvSpPr>
        <dsp:cNvPr id="0" name=""/>
        <dsp:cNvSpPr/>
      </dsp:nvSpPr>
      <dsp:spPr>
        <a:xfrm>
          <a:off x="0" y="2285583"/>
          <a:ext cx="8467725"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References</a:t>
          </a:r>
        </a:p>
      </dsp:txBody>
      <dsp:txXfrm>
        <a:off x="32784" y="2318367"/>
        <a:ext cx="8402157" cy="6060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DC4ED1-714F-48FD-A226-8365DFDA1F0B}">
      <dsp:nvSpPr>
        <dsp:cNvPr id="0" name=""/>
        <dsp:cNvSpPr/>
      </dsp:nvSpPr>
      <dsp:spPr>
        <a:xfrm>
          <a:off x="3245188" y="695015"/>
          <a:ext cx="535517" cy="91440"/>
        </a:xfrm>
        <a:custGeom>
          <a:avLst/>
          <a:gdLst/>
          <a:ahLst/>
          <a:cxnLst/>
          <a:rect l="0" t="0" r="0" b="0"/>
          <a:pathLst>
            <a:path>
              <a:moveTo>
                <a:pt x="0" y="45720"/>
              </a:moveTo>
              <a:lnTo>
                <a:pt x="535517"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98794" y="737904"/>
        <a:ext cx="28305" cy="5661"/>
      </dsp:txXfrm>
    </dsp:sp>
    <dsp:sp modelId="{3F9558F1-5367-4ABD-A940-FC86F6BB2886}">
      <dsp:nvSpPr>
        <dsp:cNvPr id="0" name=""/>
        <dsp:cNvSpPr/>
      </dsp:nvSpPr>
      <dsp:spPr>
        <a:xfrm>
          <a:off x="785607" y="2321"/>
          <a:ext cx="2461380" cy="147682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10" tIns="126601" rIns="120610" bIns="126601"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a:cs typeface="Times New Roman"/>
            </a:rPr>
            <a:t>1.preprocessing :- removing any corrupt image by checking size of the file</a:t>
          </a:r>
        </a:p>
      </dsp:txBody>
      <dsp:txXfrm>
        <a:off x="785607" y="2321"/>
        <a:ext cx="2461380" cy="1476828"/>
      </dsp:txXfrm>
    </dsp:sp>
    <dsp:sp modelId="{4FB9800B-50F7-44DF-A294-5B2180593757}">
      <dsp:nvSpPr>
        <dsp:cNvPr id="0" name=""/>
        <dsp:cNvSpPr/>
      </dsp:nvSpPr>
      <dsp:spPr>
        <a:xfrm>
          <a:off x="2016298" y="1477349"/>
          <a:ext cx="3027498" cy="535517"/>
        </a:xfrm>
        <a:custGeom>
          <a:avLst/>
          <a:gdLst/>
          <a:ahLst/>
          <a:cxnLst/>
          <a:rect l="0" t="0" r="0" b="0"/>
          <a:pathLst>
            <a:path>
              <a:moveTo>
                <a:pt x="3027498" y="0"/>
              </a:moveTo>
              <a:lnTo>
                <a:pt x="3027498" y="284858"/>
              </a:lnTo>
              <a:lnTo>
                <a:pt x="0" y="284858"/>
              </a:lnTo>
              <a:lnTo>
                <a:pt x="0" y="535517"/>
              </a:lnTo>
            </a:path>
          </a:pathLst>
        </a:custGeom>
        <a:noFill/>
        <a:ln w="6350" cap="flat" cmpd="sng" algn="ctr">
          <a:solidFill>
            <a:schemeClr val="accent5">
              <a:hueOff val="385702"/>
              <a:satOff val="1481"/>
              <a:lumOff val="-29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53048" y="1742277"/>
        <a:ext cx="153998" cy="5661"/>
      </dsp:txXfrm>
    </dsp:sp>
    <dsp:sp modelId="{CC3FC4FF-9AD1-45C7-8CB5-1412574F0DE8}">
      <dsp:nvSpPr>
        <dsp:cNvPr id="0" name=""/>
        <dsp:cNvSpPr/>
      </dsp:nvSpPr>
      <dsp:spPr>
        <a:xfrm>
          <a:off x="3813106" y="2321"/>
          <a:ext cx="2461380" cy="1476828"/>
        </a:xfrm>
        <a:prstGeom prst="rect">
          <a:avLst/>
        </a:prstGeom>
        <a:solidFill>
          <a:schemeClr val="accent5">
            <a:hueOff val="308562"/>
            <a:satOff val="1185"/>
            <a:lumOff val="-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10" tIns="126601" rIns="120610" bIns="126601"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a:cs typeface="Times New Roman"/>
            </a:rPr>
            <a:t>2.Train/validation set split: using </a:t>
          </a:r>
          <a:r>
            <a:rPr lang="en-US" sz="2000" kern="1200" dirty="0" err="1">
              <a:latin typeface="Times New Roman"/>
              <a:cs typeface="Times New Roman"/>
            </a:rPr>
            <a:t>split_size</a:t>
          </a:r>
          <a:endParaRPr lang="en-US" sz="2000" kern="1200" dirty="0">
            <a:latin typeface="Times New Roman"/>
            <a:cs typeface="Times New Roman"/>
          </a:endParaRPr>
        </a:p>
      </dsp:txBody>
      <dsp:txXfrm>
        <a:off x="3813106" y="2321"/>
        <a:ext cx="2461380" cy="1476828"/>
      </dsp:txXfrm>
    </dsp:sp>
    <dsp:sp modelId="{FB78CF98-D366-43E0-ADFB-A693382A1156}">
      <dsp:nvSpPr>
        <dsp:cNvPr id="0" name=""/>
        <dsp:cNvSpPr/>
      </dsp:nvSpPr>
      <dsp:spPr>
        <a:xfrm>
          <a:off x="3245188" y="2737961"/>
          <a:ext cx="535517" cy="91440"/>
        </a:xfrm>
        <a:custGeom>
          <a:avLst/>
          <a:gdLst/>
          <a:ahLst/>
          <a:cxnLst/>
          <a:rect l="0" t="0" r="0" b="0"/>
          <a:pathLst>
            <a:path>
              <a:moveTo>
                <a:pt x="0" y="45720"/>
              </a:moveTo>
              <a:lnTo>
                <a:pt x="535517" y="45720"/>
              </a:lnTo>
            </a:path>
          </a:pathLst>
        </a:custGeom>
        <a:noFill/>
        <a:ln w="6350" cap="flat" cmpd="sng" algn="ctr">
          <a:solidFill>
            <a:schemeClr val="accent5">
              <a:hueOff val="771404"/>
              <a:satOff val="2963"/>
              <a:lumOff val="-58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98794" y="2780850"/>
        <a:ext cx="28305" cy="5661"/>
      </dsp:txXfrm>
    </dsp:sp>
    <dsp:sp modelId="{77E0AF17-3D71-477A-80C2-B3C7C794D9B7}">
      <dsp:nvSpPr>
        <dsp:cNvPr id="0" name=""/>
        <dsp:cNvSpPr/>
      </dsp:nvSpPr>
      <dsp:spPr>
        <a:xfrm>
          <a:off x="785607" y="2045267"/>
          <a:ext cx="2461380" cy="1476828"/>
        </a:xfrm>
        <a:prstGeom prst="rect">
          <a:avLst/>
        </a:prstGeom>
        <a:solidFill>
          <a:schemeClr val="accent5">
            <a:hueOff val="617123"/>
            <a:satOff val="2370"/>
            <a:lumOff val="-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10" tIns="126601" rIns="120610" bIns="126601"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Times New Roman"/>
              <a:cs typeface="Times New Roman"/>
            </a:rPr>
            <a:t>3.Image labels: using Image Data Generator (rescaling, Data Augmentation)</a:t>
          </a:r>
        </a:p>
      </dsp:txBody>
      <dsp:txXfrm>
        <a:off x="785607" y="2045267"/>
        <a:ext cx="2461380" cy="1476828"/>
      </dsp:txXfrm>
    </dsp:sp>
    <dsp:sp modelId="{C95F9CE1-145F-4466-9F49-3E69C124B950}">
      <dsp:nvSpPr>
        <dsp:cNvPr id="0" name=""/>
        <dsp:cNvSpPr/>
      </dsp:nvSpPr>
      <dsp:spPr>
        <a:xfrm>
          <a:off x="2016298" y="3520295"/>
          <a:ext cx="3027498" cy="535517"/>
        </a:xfrm>
        <a:custGeom>
          <a:avLst/>
          <a:gdLst/>
          <a:ahLst/>
          <a:cxnLst/>
          <a:rect l="0" t="0" r="0" b="0"/>
          <a:pathLst>
            <a:path>
              <a:moveTo>
                <a:pt x="3027498" y="0"/>
              </a:moveTo>
              <a:lnTo>
                <a:pt x="3027498" y="284858"/>
              </a:lnTo>
              <a:lnTo>
                <a:pt x="0" y="284858"/>
              </a:lnTo>
              <a:lnTo>
                <a:pt x="0" y="535517"/>
              </a:lnTo>
            </a:path>
          </a:pathLst>
        </a:custGeom>
        <a:noFill/>
        <a:ln w="6350" cap="flat" cmpd="sng" algn="ctr">
          <a:solidFill>
            <a:schemeClr val="accent5">
              <a:hueOff val="1157106"/>
              <a:satOff val="4444"/>
              <a:lumOff val="-88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53048" y="3785223"/>
        <a:ext cx="153998" cy="5661"/>
      </dsp:txXfrm>
    </dsp:sp>
    <dsp:sp modelId="{02AEE5CC-CF0F-481F-91D9-7098636942D6}">
      <dsp:nvSpPr>
        <dsp:cNvPr id="0" name=""/>
        <dsp:cNvSpPr/>
      </dsp:nvSpPr>
      <dsp:spPr>
        <a:xfrm>
          <a:off x="3813106" y="2045267"/>
          <a:ext cx="2461380" cy="1476828"/>
        </a:xfrm>
        <a:prstGeom prst="rect">
          <a:avLst/>
        </a:prstGeom>
        <a:solidFill>
          <a:schemeClr val="accent5">
            <a:hueOff val="925685"/>
            <a:satOff val="3556"/>
            <a:lumOff val="-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10" tIns="126601" rIns="120610" bIns="126601"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a:cs typeface="Times New Roman"/>
            </a:rPr>
            <a:t>4.Adding convolutions and pooling</a:t>
          </a:r>
        </a:p>
      </dsp:txBody>
      <dsp:txXfrm>
        <a:off x="3813106" y="2045267"/>
        <a:ext cx="2461380" cy="1476828"/>
      </dsp:txXfrm>
    </dsp:sp>
    <dsp:sp modelId="{11A9B47E-B453-4F95-AB2C-DD5A48A9FCD0}">
      <dsp:nvSpPr>
        <dsp:cNvPr id="0" name=""/>
        <dsp:cNvSpPr/>
      </dsp:nvSpPr>
      <dsp:spPr>
        <a:xfrm>
          <a:off x="3245188" y="4780907"/>
          <a:ext cx="535517" cy="91440"/>
        </a:xfrm>
        <a:custGeom>
          <a:avLst/>
          <a:gdLst/>
          <a:ahLst/>
          <a:cxnLst/>
          <a:rect l="0" t="0" r="0" b="0"/>
          <a:pathLst>
            <a:path>
              <a:moveTo>
                <a:pt x="0" y="45720"/>
              </a:moveTo>
              <a:lnTo>
                <a:pt x="535517" y="45720"/>
              </a:lnTo>
            </a:path>
          </a:pathLst>
        </a:custGeom>
        <a:noFill/>
        <a:ln w="6350" cap="flat" cmpd="sng" algn="ctr">
          <a:solidFill>
            <a:schemeClr val="accent5">
              <a:hueOff val="1542808"/>
              <a:satOff val="5926"/>
              <a:lumOff val="-117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98794" y="4823796"/>
        <a:ext cx="28305" cy="5661"/>
      </dsp:txXfrm>
    </dsp:sp>
    <dsp:sp modelId="{AFC9349E-40D2-4638-8CBD-4A1642700A64}">
      <dsp:nvSpPr>
        <dsp:cNvPr id="0" name=""/>
        <dsp:cNvSpPr/>
      </dsp:nvSpPr>
      <dsp:spPr>
        <a:xfrm>
          <a:off x="785607" y="4088213"/>
          <a:ext cx="2461380" cy="1476828"/>
        </a:xfrm>
        <a:prstGeom prst="rect">
          <a:avLst/>
        </a:prstGeom>
        <a:solidFill>
          <a:schemeClr val="accent5">
            <a:hueOff val="1234247"/>
            <a:satOff val="4741"/>
            <a:lumOff val="-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10" tIns="126601" rIns="120610" bIns="126601"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a:cs typeface="Times New Roman"/>
            </a:rPr>
            <a:t>5.Adding Dropout : Regularization Technique to prevent overfitting</a:t>
          </a:r>
        </a:p>
      </dsp:txBody>
      <dsp:txXfrm>
        <a:off x="785607" y="4088213"/>
        <a:ext cx="2461380" cy="1476828"/>
      </dsp:txXfrm>
    </dsp:sp>
    <dsp:sp modelId="{230D12C5-F95F-4941-8BB4-96B321630CE2}">
      <dsp:nvSpPr>
        <dsp:cNvPr id="0" name=""/>
        <dsp:cNvSpPr/>
      </dsp:nvSpPr>
      <dsp:spPr>
        <a:xfrm>
          <a:off x="3813106" y="4088213"/>
          <a:ext cx="2461380" cy="1476828"/>
        </a:xfrm>
        <a:prstGeom prst="rect">
          <a:avLst/>
        </a:prstGeom>
        <a:solidFill>
          <a:schemeClr val="accent5">
            <a:hueOff val="1542808"/>
            <a:satOff val="5926"/>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10" tIns="126601" rIns="120610" bIns="126601"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a:cs typeface="Times New Roman"/>
            </a:rPr>
            <a:t>6.validation: </a:t>
          </a:r>
        </a:p>
      </dsp:txBody>
      <dsp:txXfrm>
        <a:off x="3813106" y="4088213"/>
        <a:ext cx="2461380" cy="147682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
            <a:endParaRPr lang="en-US"/>
          </a:p>
        </p:txBody>
      </p:sp>
      <p:sp>
        <p:nvSpPr>
          <p:cNvPr id="3" name="Date Placeholder 2"/>
          <p:cNvSpPr>
            <a:spLocks noGrp="1" noEditPoints="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
            <a:r>
              <a:rPr lang="en-US" smtClean="0"/>
              <a:t>*</a:t>
            </a:r>
            <a:endParaRPr lang="en-US"/>
          </a:p>
        </p:txBody>
      </p:sp>
      <p:sp>
        <p:nvSpPr>
          <p:cNvPr id="4" name="Slide Image Placeholder 3"/>
          <p:cNvSpPr>
            <a:spLocks noGrp="1" noRot="1" noChangeAspect="1" noEditPoints="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
            <a:endParaRPr lang="en-US"/>
          </a:p>
        </p:txBody>
      </p:sp>
      <p:sp>
        <p:nvSpPr>
          <p:cNvPr id="5" name="Notes Placeholder 4"/>
          <p:cNvSpPr>
            <a:spLocks noGrp="1" noEditPoints="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EditPoints="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
            <a:endParaRPr lang="en-US"/>
          </a:p>
        </p:txBody>
      </p:sp>
      <p:sp>
        <p:nvSpPr>
          <p:cNvPr id="7" name="Slide Number Placeholder 6"/>
          <p:cNvSpPr>
            <a:spLocks noGrp="1" noEditPoints="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
            <a:r>
              <a:rPr lang="en-US" smtClean="0"/>
              <a:t>#</a:t>
            </a:r>
            <a:endParaRPr lang="en-US"/>
          </a:p>
        </p:txBody>
      </p:sp>
    </p:spTree>
  </p:cSld>
  <p:clrMap bg1="lt1" tx1="dk1" bg2="lt2" tx2="dk2" accent1="accent1" accent2="accent2" accent3="accent3" accent4="accent4" accent5="accent5" accent6="accent6" hlink="hlink" folHlink="folHlink"/>
  <p:hf dt="0"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0452EA2-43AD-4F9E-86C9-8814DB53B19E}" type="slidenum">
              <a:rPr lang="en-US" smtClean="0"/>
              <a:t>‹#›</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F13A7F1-0C54-4B38-811F-1A7B94525ACD}" type="slidenum">
              <a:rPr lang="en-US" smtClean="0"/>
              <a:t>‹#›</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3DB1B92-CE17-4889-B0C1-D4B02A58FF07}" type="slidenum">
              <a:rPr lang="en-US" smtClean="0"/>
              <a:t>‹#›</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DA25164-B7AC-484A-BC3F-7D98B7BC4DD7}" type="slidenum">
              <a:rPr lang="en-US" smtClean="0"/>
              <a:t>‹#›</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1F2D2EC-23A6-4397-B972-0BE5E60BFD6D}" type="slidenum">
              <a:rPr lang="en-US" smtClean="0"/>
              <a:t>‹#›</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D80BBC2-E194-4829-844E-0F093D8D0445}" type="slidenum">
              <a:rPr lang="en-US" smtClean="0"/>
              <a:t>‹#›</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9DC8959-A7F8-42A9-9146-33E7D34A8F16}" type="slidenum">
              <a:rPr lang="en-US" smtClean="0"/>
              <a:t>‹#›</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1012844-908E-41B1-8D18-1F02AC5EF1E8}" type="slidenum">
              <a:rPr lang="en-US" smtClean="0"/>
              <a:t>‹#›</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7F11A42-5AD9-4361-BFA1-CB4C6D4C7D3F}" type="slidenum">
              <a:rPr lang="en-US" smtClean="0"/>
              <a:t>‹#›</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0CCB44F-4DAA-4AC0-9C77-6D665F223BAB}" type="slidenum">
              <a:rPr lang="en-US" smtClean="0"/>
              <a:t>‹#›</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30DBD42-2F91-4AB1-AD8D-13C52070CB8A}" type="slidenum">
              <a:rPr lang="en-US" smtClean="0"/>
              <a:t>‹#›</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B3BC500-3940-419D-A4A1-D8ED833C4705}" type="slidenum">
              <a:rPr lang="en-US" smtClean="0"/>
              <a:t>‹#›</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F7C99BA-3B08-44FF-AEC1-8B7E72F96D8E}" type="slidenum">
              <a:rPr lang="en-US" smtClean="0"/>
              <a:t>‹#›</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94BB823-BB4B-4F23-B0BA-AD86ADF9EE7E}" type="slidenum">
              <a:rPr lang="en-US" smtClean="0"/>
              <a:t>‹#›</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7A3F601-1D51-4D5D-8F29-E28061E7769A}" type="slidenum">
              <a:rPr lang="en-US" smtClean="0"/>
              <a:t>‹#›</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5F12AC4-A912-438B-A66D-1F764F53B280}" type="slidenum">
              <a:rPr lang="en-US" smtClean="0"/>
              <a:t>‹#›</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428D9D9-7C59-4B47-9E32-B62AA9594B38}" type="slidenum">
              <a:rPr lang="en-US" smtClean="0"/>
              <a:t>‹#›</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B4E2200-9058-4059-BAB4-E504FE7E203A}" type="slidenum">
              <a:rPr lang="en-US" smtClean="0"/>
              <a:t>‹#›</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DF25DCE-BB5D-4B1B-A67D-7A81B222B6AA}" type="slidenum">
              <a:rPr lang="en-US" smtClean="0"/>
              <a:t>‹#›</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CCBB866-476E-4806-BF10-66ACFAD4F2DB}" type="slidenum">
              <a:rPr lang="en-US" smtClean="0"/>
              <a:t>‹#›</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00262E6-0BA3-4683-8326-A50BE8615A6D}" type="slidenum">
              <a:rPr lang="en-US" smtClean="0"/>
              <a:t>‹#›</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B6F816C-15EB-43D7-919E-01C4E47D873A}" type="slidenum">
              <a:rPr lang="en-US" smtClean="0"/>
              <a:t>‹#›</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DD7B9DF-1192-4F0B-92EC-2380374DC7CD}" type="slidenum">
              <a:rPr lang="en-US" smtClean="0"/>
              <a:t>‹#›</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514C19D-43CE-47F2-80F9-18C9C43046AE}" type="slidenum">
              <a:rPr lang="en-US" smtClean="0"/>
              <a:t>‹#›</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D4AB0BD-35CC-47B7-9DC9-58E4D7F7899B}" type="slidenum">
              <a:rPr lang="en-US" smtClean="0"/>
              <a:t>‹#›</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460D585-0074-4989-AA0C-6D907E770D3F}" type="slidenum">
              <a:rPr lang="en-US" smtClean="0"/>
              <a:t>‹#›</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FE45F3D-9026-46E5-95AE-529D44EBA0D6}" type="slidenum">
              <a:rPr lang="en-US" smtClean="0"/>
              <a:t>‹#›</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9C7EB5E-A911-4FC6-B315-E647F3006A92}" type="slidenum">
              <a:rPr lang="en-US" smtClean="0"/>
              <a:t>‹#›</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0345620-348A-4860-9B68-26EEC732A911}" type="slidenum">
              <a:rPr lang="en-US" smtClean="0"/>
              <a:t>‹#›</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225610C-79D1-44D2-B3FD-7BFDAC2E71D8}" type="slidenum">
              <a:rPr lang="en-US" smtClean="0"/>
              <a:t>‹#›</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CBED34B-64E5-42B2-AA5E-A9F8572223DD}" type="slidenum">
              <a:rPr lang="en-US" smtClean="0"/>
              <a:t>‹#›</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EB17FFD-508A-4AA1-98A9-0024869168B2}" type="slidenum">
              <a:rPr lang="en-US" smtClean="0"/>
              <a:t>‹#›</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893C90B-E061-41E9-A46A-23039D42D462}" type="slidenum">
              <a:rPr lang="en-US" smtClean="0"/>
              <a:t>‹#›</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DF07637-7305-4BDF-AF01-BBD09761EE85}" type="slidenum">
              <a:rPr lang="en-US" smtClean="0"/>
              <a:t>‹#›</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7B43958-5C7F-4873-A1D3-3C76B62B89B8}" type="slidenum">
              <a:rPr lang="en-US" smtClean="0"/>
              <a:t>‹#›</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31F4E75-8B5C-4361-9323-D380EFE0B417}" type="slidenum">
              <a:rPr lang="en-US" smtClean="0"/>
              <a:t>‹#›</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04C231E-CE30-4A02-9338-519A0AB82C82}" type="slidenum">
              <a:rPr lang="en-US" smtClean="0"/>
              <a:t>‹#›</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C2379FF-3245-419F-8EE2-B9AA6EECEED3}" type="slidenum">
              <a:rPr lang="en-US" smtClean="0"/>
              <a:t>‹#›</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28CC0E0-E73D-4504-B5B1-1CF2D8A3EDA2}" type="slidenum">
              <a:rPr lang="en-US" smtClean="0"/>
              <a:t>‹#›</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1A4343A-42EE-48EF-B4B6-4113C75735B0}" type="slidenum">
              <a:rPr lang="en-US" smtClean="0"/>
              <a:t>‹#›</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B805582-0B37-4D20-901B-12E56D282299}" type="slidenum">
              <a:rPr lang="en-US" smtClean="0"/>
              <a:t>‹#›</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E8A82AF-E80C-4573-93DB-04B57CC054EA}" type="slidenum">
              <a:rPr lang="en-US" smtClean="0"/>
              <a:t>‹#›</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213945D-16B3-4696-A5F0-00B472711C5B}" type="slidenum">
              <a:rPr lang="en-US" smtClean="0"/>
              <a:t>‹#›</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C4397C6-50B6-4507-B66A-4FC185C7CC76}" type="slidenum">
              <a:rPr lang="en-US" smtClean="0"/>
              <a:t>‹#›</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77B3C99-C445-48F7-8DB9-1225F5DB2893}" type="slidenum">
              <a:rPr lang="en-US" smtClean="0"/>
              <a:t>‹#›</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600E69A-A6B9-407B-94F9-1754129B1DCE}" type="slidenum">
              <a:rPr lang="en-US" smtClean="0"/>
              <a:t>‹#›</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p:cNvSpPr>
            <a:spLocks noGrp="1" noEditPoints="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p>
        </p:txBody>
      </p:sp>
      <p:sp>
        <p:nvSpPr>
          <p:cNvPr id="4" name="Date Placeholder 3"/>
          <p:cNvSpPr>
            <a:spLocks noGrp="1" noEditPoints="1"/>
          </p:cNvSpPr>
          <p:nvPr>
            <p:ph type="dt" sz="half" idx="10"/>
          </p:nvPr>
        </p:nvSpPr>
        <p:spPr/>
        <p:txBody>
          <a:bodyPr/>
          <a:lstStyle/>
          <a:p>
            <a:fld id="{AA70F276-1833-4A75-9C1D-A56E2295A68D}" type="datetimeFigureOut">
              <a:rPr lang="en-US" smtClean="0"/>
              <a:t>4/12/2024</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28844951-7827-47D4-8276-7DDE1FA7D85A}" type="slidenum">
              <a:rPr lang="en-US" smtClean="0"/>
              <a:t>‹#›</a:t>
            </a:fld>
            <a:endParaRPr lang="en-US"/>
          </a:p>
        </p:txBody>
      </p:sp>
    </p:spTree>
  </p:cSld>
  <p:clrMapOvr>
    <a:masterClrMapping/>
  </p:clrMapOvr>
  <p:hf dt="0"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Vertical Text Placeholder 2"/>
          <p:cNvSpPr>
            <a:spLocks noGrp="1" noEditPoints="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AA70F276-1833-4A75-9C1D-A56E2295A68D}" type="datetimeFigureOut">
              <a:rPr lang="en-US" smtClean="0"/>
              <a:t>4/12/2024</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28844951-7827-47D4-8276-7DDE1FA7D85A}" type="slidenum">
              <a:rPr lang="en-US" smtClean="0"/>
              <a:t>‹#›</a:t>
            </a:fld>
            <a:endParaRPr lang="en-US"/>
          </a:p>
        </p:txBody>
      </p:sp>
    </p:spTree>
  </p:cSld>
  <p:clrMapOvr>
    <a:masterClrMapping/>
  </p:clrMapOvr>
  <p:hf dt="0"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p:cNvSpPr>
            <a:spLocks noGrp="1" noEditPoints="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noEditPoints="1"/>
          </p:cNvSpPr>
          <p:nvPr>
            <p:ph type="dt" sz="half" idx="10"/>
          </p:nvPr>
        </p:nvSpPr>
        <p:spPr/>
        <p:txBody>
          <a:bodyPr/>
          <a:lstStyle/>
          <a:p>
            <a:fld id="{AA70F276-1833-4A75-9C1D-A56E2295A68D}" type="datetimeFigureOut">
              <a:rPr lang="en-US" smtClean="0"/>
              <a:t>4/12/2024</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28844951-7827-47D4-8276-7DDE1FA7D85A}" type="slidenum">
              <a:rPr lang="en-US" smtClean="0"/>
              <a:t>‹#›</a:t>
            </a:fld>
            <a:endParaRPr lang="en-US"/>
          </a:p>
        </p:txBody>
      </p:sp>
    </p:spTree>
  </p:cSld>
  <p:clrMapOvr>
    <a:masterClrMapping/>
  </p:clrMapOvr>
  <p:hf dt="0"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US" dirty="0"/>
          </a:p>
        </p:txBody>
      </p:sp>
      <p:sp>
        <p:nvSpPr>
          <p:cNvPr id="3" name="Content Placeholder 2"/>
          <p:cNvSpPr>
            <a:spLocks noGrp="1" noEditPoints="1"/>
          </p:cNvSpPr>
          <p:nvPr>
            <p:ph idx="1"/>
          </p:nvPr>
        </p:nvSpPr>
        <p:spPr/>
        <p:txBody>
          <a:bodyPr/>
          <a:lstStyle>
            <a:lvl1pPr>
              <a:buFont typeface="Wingdings" pitchFamily="2" charset="2" panose="05000000000000000000"/>
              <a:buChar char="§"/>
            </a:lvl1pPr>
            <a:lvl2pPr marL="685800" indent="-228600">
              <a:buFont typeface="Wingdings" pitchFamily="2" charset="2" panose="05000000000000000000"/>
              <a:buChar char="§"/>
            </a:lvl2pPr>
            <a:lvl3pPr>
              <a:buFont typeface="Wingdings" pitchFamily="2" charset="2" panose="05000000000000000000"/>
              <a:buChar char="§"/>
            </a:lvl3pPr>
            <a:lvl4pPr marL="1600200" indent="-228600">
              <a:buFont typeface="Wingdings" pitchFamily="2" charset="2" panose="05000000000000000000"/>
              <a:buChar char="§"/>
            </a:lvl4pPr>
            <a:lvl5pPr>
              <a:buFont typeface="Wingdings" pitchFamily="2" charset="2" panose="05000000000000000000"/>
              <a:buChar cha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noEditPoints="1"/>
          </p:cNvSpPr>
          <p:nvPr>
            <p:ph type="dt" sz="half" idx="10"/>
          </p:nvPr>
        </p:nvSpPr>
        <p:spPr/>
        <p:txBody>
          <a:bodyPr/>
          <a:lstStyle/>
          <a:p>
            <a:fld id="{AA70F276-1833-4A75-9C1D-A56E2295A68D}" type="datetimeFigureOut">
              <a:rPr lang="en-US" smtClean="0"/>
              <a:t>4/12/2024</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28844951-7827-47D4-8276-7DDE1FA7D85A}" type="slidenum">
              <a:rPr lang="en-US" smtClean="0"/>
              <a:t>‹#›</a:t>
            </a:fld>
            <a:endParaRPr lang="en-US"/>
          </a:p>
        </p:txBody>
      </p:sp>
    </p:spTree>
  </p:cSld>
  <p:clrMapOvr>
    <a:masterClrMapping/>
  </p:clrMapOvr>
  <p:hf dt="0"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p:cNvSpPr>
            <a:spLocks noGrp="1" noEditPoints="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noEditPoints="1"/>
          </p:cNvSpPr>
          <p:nvPr>
            <p:ph type="dt" sz="half" idx="10"/>
          </p:nvPr>
        </p:nvSpPr>
        <p:spPr/>
        <p:txBody>
          <a:bodyPr/>
          <a:lstStyle/>
          <a:p>
            <a:fld id="{AA70F276-1833-4A75-9C1D-A56E2295A68D}" type="datetimeFigureOut">
              <a:rPr lang="en-US" smtClean="0"/>
              <a:t>4/12/2024</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28844951-7827-47D4-8276-7DDE1FA7D85A}" type="slidenum">
              <a:rPr lang="en-US" smtClean="0"/>
              <a:t>‹#›</a:t>
            </a:fld>
            <a:endParaRPr lang="en-US"/>
          </a:p>
        </p:txBody>
      </p:sp>
    </p:spTree>
  </p:cSld>
  <p:clrMapOvr>
    <a:masterClrMapping/>
  </p:clrMapOvr>
  <p:hf dt="0"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lvl1pPr>
              <a:defRPr sz="4800"/>
            </a:lvl1pPr>
          </a:lstStyle>
          <a:p>
            <a:r>
              <a:rPr lang="en-US"/>
              <a:t>Click to edit Master title style</a:t>
            </a:r>
            <a:endParaRPr lang="en-US" dirty="0"/>
          </a:p>
        </p:txBody>
      </p:sp>
      <p:sp>
        <p:nvSpPr>
          <p:cNvPr id="3" name="Content Placeholder 2"/>
          <p:cNvSpPr>
            <a:spLocks noGrp="1" noEditPoints="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noEditPoints="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EditPoints="1"/>
          </p:cNvSpPr>
          <p:nvPr>
            <p:ph type="dt" sz="half" idx="10"/>
          </p:nvPr>
        </p:nvSpPr>
        <p:spPr/>
        <p:txBody>
          <a:bodyPr/>
          <a:lstStyle/>
          <a:p>
            <a:fld id="{AA70F276-1833-4A75-9C1D-A56E2295A68D}" type="datetimeFigureOut">
              <a:rPr lang="en-US" smtClean="0"/>
              <a:t>4/12/2024</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28844951-7827-47D4-8276-7DDE1FA7D85A}" type="slidenum">
              <a:rPr lang="en-US" smtClean="0"/>
              <a:t>‹#›</a:t>
            </a:fld>
            <a:endParaRPr lang="en-US"/>
          </a:p>
        </p:txBody>
      </p:sp>
    </p:spTree>
  </p:cSld>
  <p:clrMapOvr>
    <a:masterClrMapping/>
  </p:clrMapOvr>
  <p:hf dt="0"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668338"/>
            <a:ext cx="10515600" cy="1084262"/>
          </a:xfrm>
        </p:spPr>
        <p:txBody>
          <a:bodyPr/>
          <a:lstStyle/>
          <a:p>
            <a:r>
              <a:rPr lang="en-US" dirty="0"/>
              <a:t>Click to edit Master title style</a:t>
            </a:r>
          </a:p>
        </p:txBody>
      </p:sp>
      <p:sp>
        <p:nvSpPr>
          <p:cNvPr id="3" name="Text Placeholder 2"/>
          <p:cNvSpPr>
            <a:spLocks noGrp="1" noEditPoints="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noEditPoints="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noEditPoints="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noEditPoints="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noEditPoints="1"/>
          </p:cNvSpPr>
          <p:nvPr>
            <p:ph type="dt" sz="half" idx="10"/>
          </p:nvPr>
        </p:nvSpPr>
        <p:spPr/>
        <p:txBody>
          <a:bodyPr/>
          <a:lstStyle/>
          <a:p>
            <a:fld id="{AA70F276-1833-4A75-9C1D-A56E2295A68D}" type="datetimeFigureOut">
              <a:rPr lang="en-US" smtClean="0"/>
              <a:t>4/12/2024</a:t>
            </a:fld>
            <a:endParaRPr lang="en-US"/>
          </a:p>
        </p:txBody>
      </p:sp>
      <p:sp>
        <p:nvSpPr>
          <p:cNvPr id="8" name="Footer Placeholder 7"/>
          <p:cNvSpPr>
            <a:spLocks noGrp="1" noEditPoints="1"/>
          </p:cNvSpPr>
          <p:nvPr>
            <p:ph type="ftr" sz="quarter" idx="11"/>
          </p:nvPr>
        </p:nvSpPr>
        <p:spPr/>
        <p:txBody>
          <a:bodyPr/>
          <a:lstStyle/>
          <a:p>
            <a:endParaRPr lang="en-US"/>
          </a:p>
        </p:txBody>
      </p:sp>
      <p:sp>
        <p:nvSpPr>
          <p:cNvPr id="9" name="Slide Number Placeholder 8"/>
          <p:cNvSpPr>
            <a:spLocks noGrp="1" noEditPoints="1"/>
          </p:cNvSpPr>
          <p:nvPr>
            <p:ph type="sldNum" sz="quarter" idx="12"/>
          </p:nvPr>
        </p:nvSpPr>
        <p:spPr/>
        <p:txBody>
          <a:bodyPr/>
          <a:lstStyle/>
          <a:p>
            <a:fld id="{28844951-7827-47D4-8276-7DDE1FA7D85A}" type="slidenum">
              <a:rPr lang="en-US" smtClean="0"/>
              <a:t>‹#›</a:t>
            </a:fld>
            <a:endParaRPr lang="en-US"/>
          </a:p>
        </p:txBody>
      </p:sp>
    </p:spTree>
  </p:cSld>
  <p:clrMapOvr>
    <a:masterClrMapping/>
  </p:clrMapOvr>
  <p:hf dt="0"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Date Placeholder 2"/>
          <p:cNvSpPr>
            <a:spLocks noGrp="1" noEditPoints="1"/>
          </p:cNvSpPr>
          <p:nvPr>
            <p:ph type="dt" sz="half" idx="10"/>
          </p:nvPr>
        </p:nvSpPr>
        <p:spPr/>
        <p:txBody>
          <a:bodyPr/>
          <a:lstStyle/>
          <a:p>
            <a:fld id="{AA70F276-1833-4A75-9C1D-A56E2295A68D}" type="datetimeFigureOut">
              <a:rPr lang="en-US" smtClean="0"/>
              <a:t>4/12/2024</a:t>
            </a:fld>
            <a:endParaRPr lang="en-US"/>
          </a:p>
        </p:txBody>
      </p:sp>
      <p:sp>
        <p:nvSpPr>
          <p:cNvPr id="4" name="Footer Placeholder 3"/>
          <p:cNvSpPr>
            <a:spLocks noGrp="1" noEditPoints="1"/>
          </p:cNvSpPr>
          <p:nvPr>
            <p:ph type="ftr" sz="quarter" idx="11"/>
          </p:nvPr>
        </p:nvSpPr>
        <p:spPr/>
        <p:txBody>
          <a:bodyPr/>
          <a:lstStyle/>
          <a:p>
            <a:endParaRPr lang="en-US"/>
          </a:p>
        </p:txBody>
      </p:sp>
      <p:sp>
        <p:nvSpPr>
          <p:cNvPr id="5" name="Slide Number Placeholder 4"/>
          <p:cNvSpPr>
            <a:spLocks noGrp="1" noEditPoints="1"/>
          </p:cNvSpPr>
          <p:nvPr>
            <p:ph type="sldNum" sz="quarter" idx="12"/>
          </p:nvPr>
        </p:nvSpPr>
        <p:spPr/>
        <p:txBody>
          <a:bodyPr/>
          <a:lstStyle/>
          <a:p>
            <a:fld id="{28844951-7827-47D4-8276-7DDE1FA7D85A}" type="slidenum">
              <a:rPr lang="en-US" smtClean="0"/>
              <a:t>‹#›</a:t>
            </a:fld>
            <a:endParaRPr lang="en-US"/>
          </a:p>
        </p:txBody>
      </p:sp>
    </p:spTree>
  </p:cSld>
  <p:clrMapOvr>
    <a:masterClrMapping/>
  </p:clrMapOvr>
  <p:hf dt="0"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noEditPoints="1"/>
          </p:cNvSpPr>
          <p:nvPr>
            <p:ph type="dt" sz="half" idx="10"/>
          </p:nvPr>
        </p:nvSpPr>
        <p:spPr/>
        <p:txBody>
          <a:bodyPr/>
          <a:lstStyle/>
          <a:p>
            <a:fld id="{AA70F276-1833-4A75-9C1D-A56E2295A68D}" type="datetimeFigureOut">
              <a:rPr lang="en-US" smtClean="0"/>
              <a:t>4/12/2024</a:t>
            </a:fld>
            <a:endParaRPr lang="en-US"/>
          </a:p>
        </p:txBody>
      </p:sp>
      <p:sp>
        <p:nvSpPr>
          <p:cNvPr id="3" name="Footer Placeholder 2"/>
          <p:cNvSpPr>
            <a:spLocks noGrp="1" noEditPoints="1"/>
          </p:cNvSpPr>
          <p:nvPr>
            <p:ph type="ftr" sz="quarter" idx="11"/>
          </p:nvPr>
        </p:nvSpPr>
        <p:spPr/>
        <p:txBody>
          <a:bodyPr/>
          <a:lstStyle/>
          <a:p>
            <a:endParaRPr lang="en-US"/>
          </a:p>
        </p:txBody>
      </p:sp>
      <p:sp>
        <p:nvSpPr>
          <p:cNvPr id="4" name="Slide Number Placeholder 3"/>
          <p:cNvSpPr>
            <a:spLocks noGrp="1" noEditPoints="1"/>
          </p:cNvSpPr>
          <p:nvPr>
            <p:ph type="sldNum" sz="quarter" idx="12"/>
          </p:nvPr>
        </p:nvSpPr>
        <p:spPr/>
        <p:txBody>
          <a:bodyPr/>
          <a:lstStyle/>
          <a:p>
            <a:fld id="{28844951-7827-47D4-8276-7DDE1FA7D85A}" type="slidenum">
              <a:rPr lang="en-US" smtClean="0"/>
              <a:t>‹#›</a:t>
            </a:fld>
            <a:endParaRPr lang="en-US"/>
          </a:p>
        </p:txBody>
      </p:sp>
    </p:spTree>
  </p:cSld>
  <p:clrMapOvr>
    <a:masterClrMapping/>
  </p:clrMapOvr>
  <p:hf dt="0"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p:cNvSpPr>
            <a:spLocks noGrp="1" noEditPoints="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noEditPoints="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noEditPoints="1"/>
          </p:cNvSpPr>
          <p:nvPr>
            <p:ph type="dt" sz="half" idx="10"/>
          </p:nvPr>
        </p:nvSpPr>
        <p:spPr/>
        <p:txBody>
          <a:bodyPr/>
          <a:lstStyle/>
          <a:p>
            <a:fld id="{AA70F276-1833-4A75-9C1D-A56E2295A68D}" type="datetimeFigureOut">
              <a:rPr lang="en-US" smtClean="0"/>
              <a:t>4/12/2024</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28844951-7827-47D4-8276-7DDE1FA7D85A}" type="slidenum">
              <a:rPr lang="en-US" smtClean="0"/>
              <a:t>‹#›</a:t>
            </a:fld>
            <a:endParaRPr lang="en-US"/>
          </a:p>
        </p:txBody>
      </p:sp>
    </p:spTree>
  </p:cSld>
  <p:clrMapOvr>
    <a:masterClrMapping/>
  </p:clrMapOvr>
  <p:hf dt="0"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p:cNvSpPr>
            <a:spLocks noGrp="1" noEditPoints="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4" name="Text Placeholder 3"/>
          <p:cNvSpPr>
            <a:spLocks noGrp="1" noEditPoints="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noEditPoints="1"/>
          </p:cNvSpPr>
          <p:nvPr>
            <p:ph type="dt" sz="half" idx="10"/>
          </p:nvPr>
        </p:nvSpPr>
        <p:spPr/>
        <p:txBody>
          <a:bodyPr/>
          <a:lstStyle/>
          <a:p>
            <a:fld id="{AA70F276-1833-4A75-9C1D-A56E2295A68D}" type="datetimeFigureOut">
              <a:rPr lang="en-US" smtClean="0"/>
              <a:t>4/12/2024</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28844951-7827-47D4-8276-7DDE1FA7D85A}" type="slidenum">
              <a:rPr lang="en-US" smtClean="0"/>
              <a:t>‹#›</a:t>
            </a:fld>
            <a:endParaRPr lang="en-US"/>
          </a:p>
        </p:txBody>
      </p:sp>
    </p:spTree>
  </p:cSld>
  <p:clrMapOvr>
    <a:masterClrMapping/>
  </p:clrMapOvr>
  <p:hf dt="0" sldNum="0" hdr="0" ftr="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noEditPoints="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noEditPoints="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noEditPoints="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t>4/12/2024</a:t>
            </a:fld>
            <a:endParaRPr lang="en-US" dirty="0"/>
          </a:p>
        </p:txBody>
      </p:sp>
      <p:sp>
        <p:nvSpPr>
          <p:cNvPr id="5" name="Footer Placeholder 4"/>
          <p:cNvSpPr>
            <a:spLocks noGrp="1" noEditPoints="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p:cNvSpPr>
            <a:spLocks noGrp="1" noEditPoints="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sldNum="0" hdr="0" ftr="0"/>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itchFamily="18" charset="-34" panose="0202060305040502030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itchFamily="2" charset="2" panose="05000000000000000000"/>
        <a:buChar char="§"/>
        <a:defRPr sz="28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itchFamily="2" charset="2" panose="05000000000000000000"/>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itchFamily="2" charset="2" panose="05000000000000000000"/>
        <a:buChar char="§"/>
        <a:defRPr sz="20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itchFamily="2" charset="2" panose="05000000000000000000"/>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itchFamily="2" charset="2" panose="05000000000000000000"/>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2.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2.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openxmlformats.org/officeDocument/2006/relationships/diagramDrawing" Target="../diagrams/drawing2.xml"/><Relationship Id="rId6" Type="http://schemas.openxmlformats.org/officeDocument/2006/relationships/slideLayout" Target="../slideLayouts/slideLayout2.xml"/><Relationship Id="rId7"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2.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openxmlformats.org/officeDocument/2006/relationships/diagramDrawing" Target="../diagrams/drawing1.xml"/><Relationship Id="rId6" Type="http://schemas.openxmlformats.org/officeDocument/2006/relationships/slideLayout" Target="../slideLayouts/slideLayout2.xml"/><Relationship Id="rId7"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2.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hyperlink" Target="http://yann.lecun.com/exdb/mnist/" TargetMode="External"/><Relationship Id="rId2" Type="http://schemas.openxmlformats.org/officeDocument/2006/relationships/image" Target="../media/image31.png"/><Relationship Id="rId3" Type="http://schemas.openxmlformats.org/officeDocument/2006/relationships/slideLayout" Target="../slideLayouts/slideLayout2.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2.xml"/><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2.xml"/><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hyperlink" Target="https://tfhub.dev/google/faster_rcnn/openimages_v4/inception_resnet_v2/1" TargetMode="External"/><Relationship Id="rId2" Type="http://schemas.openxmlformats.org/officeDocument/2006/relationships/slideLayout" Target="../slideLayouts/slideLayout2.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2.xml"/><Relationship Id="rId6"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hyperlink" Target="https://tfhub.dev/tensorflow/ssd_mobilenet_v2/2" TargetMode="External"/><Relationship Id="rId4" Type="http://schemas.openxmlformats.org/officeDocument/2006/relationships/hyperlink" Target="https://tfhub.dev/google/faster_rcnn/openimages_v4/inception_resnet_v2/1" TargetMode="External"/><Relationship Id="rId5" Type="http://schemas.openxmlformats.org/officeDocument/2006/relationships/slideLayout" Target="../slideLayouts/slideLayout2.xml"/><Relationship Id="rId6"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hyperlink" Target="mailto:rbg@microsoft.com" TargetMode="External"/><Relationship Id="rId2" Type="http://schemas.openxmlformats.org/officeDocument/2006/relationships/slideLayout" Target="../slideLayouts/slideLayout2.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hyperlink" Target="mailto:rbg@microsoft.com" TargetMode="External"/><Relationship Id="rId2" Type="http://schemas.openxmlformats.org/officeDocument/2006/relationships/slideLayout" Target="../slideLayouts/slideLayout2.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2.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2.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p:nvSpPr>
          <p:cNvPr id="80" name="Frame 53"/>
          <p:cNvSpPr>
            <a:spLocks noGrp="1" noRot="1" noChangeAspect="1" noMove="1" noResize="1" noEditPoints="1" noAdjustHandles="1" noChangeArrowheads="1" noChangeShapeType="1" noTextEdit="1"/>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1" name="Rectangle 55"/>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ame 57"/>
          <p:cNvSpPr>
            <a:spLocks noGrp="1" noRot="1" noChangeAspect="1" noMove="1" noResize="1" noEditPoints="1" noAdjustHandles="1" noChangeArrowheads="1" noChangeShapeType="1" noTextEdit="1"/>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noEditPoints="1"/>
          </p:cNvSpPr>
          <p:nvPr>
            <p:ph type="ctrTitle"/>
          </p:nvPr>
        </p:nvSpPr>
        <p:spPr>
          <a:xfrm>
            <a:off x="838200" y="857251"/>
            <a:ext cx="10515600" cy="2076450"/>
          </a:xfrm>
        </p:spPr>
        <p:txBody>
          <a:bodyPr vert="horz" lIns="91440" tIns="45720" rIns="91440" bIns="45720" rtlCol="0" anchor="ctr">
            <a:normAutofit/>
          </a:bodyPr>
          <a:lstStyle/>
          <a:p>
            <a:r>
              <a:rPr lang="en-IN" sz="4400" dirty="0">
                <a:gradFill flip="none" rotWithShape="1">
                  <a:gsLst>
                    <a:gs pos="0">
                      <a:schemeClr val="accent5">
                        <a:alpha val="70000"/>
                      </a:schemeClr>
                    </a:gs>
                    <a:gs pos="100000">
                      <a:schemeClr val="accent1">
                        <a:alpha val="70000"/>
                      </a:schemeClr>
                    </a:gs>
                  </a:gsLst>
                  <a:lin ang="0" scaled="1"/>
                  <a:tileRect/>
                </a:gradFill>
              </a:rPr>
              <a:t>Object Recognition and Detection</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4" name="TextBox 3"/>
          <p:cNvSpPr txBox="1"/>
          <p:nvPr/>
        </p:nvSpPr>
        <p:spPr>
          <a:xfrm>
            <a:off x="5788325" y="3588589"/>
            <a:ext cx="4899803" cy="1185129"/>
          </a:xfrm>
          <a:prstGeom prst="rect">
            <a:avLst/>
          </a:prstGeom>
          <a:noFill/>
        </p:spPr>
        <p:txBody>
          <a:bodyPr vertOverflow="overflow" horzOverflow="overflow" vert="horz" wrap="square" lIns="91440" tIns="45720" rIns="91440" bIns="45720" rtlCol="0" anchor="t">
            <a:prstTxWarp prst="textNoShape">
              <a:avLst/>
            </a:prstTxWarp>
            <a:spAutoFit/>
          </a:bodyPr>
          <a:lstStyle/>
          <a:p>
            <a:pPr algn="r"/>
            <a:r>
              <a:rPr lang="en-US" dirty="0">
                <a:ea typeface="+mn-lt"/>
                <a:cs typeface="+mn-lt"/>
              </a:rPr>
              <a:t>Presenting by: </a:t>
            </a:r>
            <a:endParaRPr lang="en-US" dirty="0"/>
          </a:p>
          <a:p>
            <a:pPr algn="r"/>
            <a:r>
              <a:rPr lang="en-US" dirty="0">
                <a:ea typeface="+mn-lt"/>
                <a:cs typeface="+mn-lt"/>
              </a:rPr>
              <a:t>Sathwik kuchana</a:t>
            </a:r>
            <a:endParaRPr lang="en-US" dirty="0" err="1">
              <a:ea typeface="+mn-lt"/>
              <a:cs typeface="+mn-lt"/>
            </a:endParaRPr>
          </a:p>
          <a:p>
            <a:pPr algn="r"/>
            <a:r>
              <a:rPr lang="en-US" dirty="0" err="1">
                <a:ea typeface="+mn-lt"/>
                <a:cs typeface="+mn-lt"/>
              </a:rPr>
              <a:t>M</a:t>
            </a:r>
            <a:r>
              <a:rPr lang="en-IN" dirty="0" err="1">
                <a:ea typeface="+mn-lt"/>
                <a:cs typeface="+mn-lt"/>
              </a:rPr>
              <a:t>S Artificial Intelligence</a:t>
            </a:r>
            <a:endParaRPr lang="en-US" dirty="0">
              <a:ea typeface="+mn-lt"/>
              <a:cs typeface="+mn-lt"/>
            </a:endParaRPr>
          </a:p>
          <a:p>
            <a:pPr algn="r"/>
            <a:r>
              <a:rPr lang="en-IN" dirty="0"/>
              <a:t>Yeshiva University New York</a:t>
            </a:r>
            <a:endParaRPr lang="en-US" dirty="0"/>
          </a:p>
        </p:txBody>
      </p:sp>
    </p:spTree>
  </p:cSld>
  <p:clrMapOvr>
    <a:masterClrMapping/>
  </p:clrMapOvr>
  <p:transition spd="slow" advTm="4627"/>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useBgFill="1">
        <p:nvSpPr>
          <p:cNvPr id="15" name="Rectangle 14"/>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noEditPoints="1"/>
          </p:cNvSpPr>
          <p:nvPr>
            <p:ph idx="1"/>
          </p:nvPr>
        </p:nvSpPr>
        <p:spPr>
          <a:xfrm>
            <a:off x="838200" y="3190875"/>
            <a:ext cx="4362974" cy="2986087"/>
          </a:xfrm>
        </p:spPr>
        <p:txBody>
          <a:bodyPr vert="horz" lIns="91440" tIns="45720" rIns="91440" bIns="45720" rtlCol="0">
            <a:normAutofit/>
          </a:bodyPr>
          <a:lstStyle/>
          <a:p>
            <a:r>
              <a:rPr lang="en-US" sz="2000">
                <a:solidFill>
                  <a:schemeClr val="tx2">
                    <a:alpha val="60000"/>
                  </a:schemeClr>
                </a:solidFill>
                <a:ea typeface="+mn-lt"/>
                <a:cs typeface="+mn-lt"/>
              </a:rPr>
              <a:t>300 x 300 pixel images→90,000 pixels</a:t>
            </a:r>
            <a:endParaRPr lang="en-US" sz="2000">
              <a:solidFill>
                <a:schemeClr val="tx2">
                  <a:alpha val="60000"/>
                </a:schemeClr>
              </a:solidFill>
            </a:endParaRPr>
          </a:p>
        </p:txBody>
      </p:sp>
      <p:pic>
        <p:nvPicPr>
          <p:cNvPr id="5" name="Picture 5" descr="Table&#10;&#10;Description automatically generated"/>
          <p:cNvPicPr>
            <a:picLocks noChangeAspect="1"/>
          </p:cNvPicPr>
          <p:nvPr/>
        </p:nvPicPr>
        <p:blipFill>
          <a:blip r:embed="rId1">
            <a:alphaModFix amt="90000"/>
          </a:blip>
          <a:srcRect l="31414" t="24440" r="33612" b="9347"/>
          <a:stretch/>
        </p:blipFill>
        <p:spPr>
          <a:xfrm>
            <a:off x="6039374" y="747398"/>
            <a:ext cx="4801149" cy="511287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cs typeface="Angsana New" pitchFamily="18" charset="-34" panose="02020603050405020304"/>
              </a:rPr>
              <a:t>Convolutions</a:t>
            </a:r>
            <a:endParaRPr lang="en-US"/>
          </a:p>
        </p:txBody>
      </p:sp>
      <p:pic>
        <p:nvPicPr>
          <p:cNvPr id="7" name="Picture 7" descr="Diagram&#10;&#10;Description automatically generated"/>
          <p:cNvPicPr>
            <a:picLocks noGrp="1" noChangeAspect="1"/>
          </p:cNvPicPr>
          <p:nvPr>
            <p:ph idx="1"/>
          </p:nvPr>
        </p:nvPicPr>
        <p:blipFill>
          <a:blip r:embed="rId1"/>
          <a:srcRect r="139" b="7554"/>
          <a:stretch/>
        </p:blipFill>
        <p:spPr>
          <a:xfrm>
            <a:off x="525926" y="2681864"/>
            <a:ext cx="10320650" cy="36962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10;&#10;Description automatically generated"/>
          <p:cNvPicPr>
            <a:picLocks noGrp="1" noChangeAspect="1"/>
          </p:cNvPicPr>
          <p:nvPr>
            <p:ph idx="1"/>
          </p:nvPr>
        </p:nvPicPr>
        <p:blipFill>
          <a:blip r:embed="rId1"/>
          <a:srcRect r="404" b="12950"/>
          <a:stretch/>
        </p:blipFill>
        <p:spPr>
          <a:xfrm>
            <a:off x="2554592" y="2207412"/>
            <a:ext cx="7082840" cy="3480543"/>
          </a:xfrm>
          <a:prstGeom prst="rect">
            <a:avLst/>
          </a:prstGeom>
        </p:spPr>
      </p:pic>
      <p:sp>
        <p:nvSpPr>
          <p:cNvPr id="2" name="TextBox 1"/>
          <p:cNvSpPr txBox="1"/>
          <p:nvPr/>
        </p:nvSpPr>
        <p:spPr>
          <a:xfrm>
            <a:off x="1895061" y="1086678"/>
            <a:ext cx="4691269" cy="622852"/>
          </a:xfrm>
          <a:prstGeom prst="rect">
            <a:avLst/>
          </a:prstGeom>
          <a:noFill/>
        </p:spPr>
        <p:txBody>
          <a:bodyPr wrap="square" rtlCol="0">
            <a:spAutoFit/>
          </a:bodyPr>
          <a:lstStyle/>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cs typeface="Angsana New" pitchFamily="18" charset="-34" panose="02020603050405020304"/>
              </a:rPr>
              <a:t>pooling</a:t>
            </a:r>
            <a:endParaRPr lang="en-US"/>
          </a:p>
        </p:txBody>
      </p:sp>
      <p:pic>
        <p:nvPicPr>
          <p:cNvPr id="4" name="Picture 4" descr="Diagram&#10;&#10;Description automatically generated"/>
          <p:cNvPicPr>
            <a:picLocks noGrp="1" noChangeAspect="1"/>
          </p:cNvPicPr>
          <p:nvPr>
            <p:ph idx="1"/>
          </p:nvPr>
        </p:nvPicPr>
        <p:blipFill>
          <a:blip r:embed="rId1"/>
          <a:srcRect r="202" b="10072"/>
          <a:stretch/>
        </p:blipFill>
        <p:spPr>
          <a:xfrm>
            <a:off x="2554592" y="1934242"/>
            <a:ext cx="7097205" cy="35956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solidFill>
                  <a:schemeClr val="tx1"/>
                </a:solidFill>
                <a:cs typeface="Angsana New" pitchFamily="18" charset="-34" panose="02020603050405020304"/>
              </a:rPr>
              <a:t>Data Augmentation</a:t>
            </a:r>
            <a:endParaRPr lang="en-US">
              <a:solidFill>
                <a:schemeClr val="tx1"/>
              </a:solidFill>
            </a:endParaRPr>
          </a:p>
        </p:txBody>
      </p:sp>
      <p:pic>
        <p:nvPicPr>
          <p:cNvPr id="7" name="Picture 7" descr="A cat that is looking at the camera&#10;&#10;Description automatically generated"/>
          <p:cNvPicPr>
            <a:picLocks noGrp="1" noChangeAspect="1"/>
          </p:cNvPicPr>
          <p:nvPr>
            <p:ph idx="1"/>
          </p:nvPr>
        </p:nvPicPr>
        <p:blipFill>
          <a:blip r:embed="rId1"/>
          <a:srcRect l="202" t="3597" r="47879" b="11151"/>
          <a:stretch/>
        </p:blipFill>
        <p:spPr>
          <a:xfrm>
            <a:off x="886819" y="2135525"/>
            <a:ext cx="3692278" cy="3408632"/>
          </a:xfrm>
          <a:prstGeom prst="rect">
            <a:avLst/>
          </a:prstGeom>
        </p:spPr>
      </p:pic>
      <p:pic>
        <p:nvPicPr>
          <p:cNvPr id="8" name="Picture 8" descr="A cat sitting in front of a computer screen&#10;&#10;Description automatically generated"/>
          <p:cNvPicPr>
            <a:picLocks noChangeAspect="1"/>
          </p:cNvPicPr>
          <p:nvPr/>
        </p:nvPicPr>
        <p:blipFill>
          <a:blip r:embed="rId2"/>
          <a:srcRect r="262" b="8411"/>
          <a:stretch/>
        </p:blipFill>
        <p:spPr>
          <a:xfrm>
            <a:off x="5702060" y="2370305"/>
            <a:ext cx="5460532" cy="28083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cs typeface="Angsana New" pitchFamily="18" charset="-34" panose="02020603050405020304"/>
              </a:rPr>
              <a:t>Dropout</a:t>
            </a:r>
            <a:endParaRPr lang="en-US"/>
          </a:p>
        </p:txBody>
      </p:sp>
      <p:pic>
        <p:nvPicPr>
          <p:cNvPr id="4" name="Picture 4" descr="Diagram, schematic&#10;&#10;Description automatically generated"/>
          <p:cNvPicPr>
            <a:picLocks noGrp="1" noChangeAspect="1"/>
          </p:cNvPicPr>
          <p:nvPr>
            <p:ph idx="1"/>
          </p:nvPr>
        </p:nvPicPr>
        <p:blipFill>
          <a:blip r:embed="rId1"/>
          <a:srcRect l="5882" t="19858" r="5882" b="13830"/>
          <a:stretch/>
        </p:blipFill>
        <p:spPr>
          <a:xfrm>
            <a:off x="600512" y="2121148"/>
            <a:ext cx="6247315" cy="2689594"/>
          </a:xfrm>
          <a:prstGeom prst="rect">
            <a:avLst/>
          </a:prstGeom>
        </p:spPr>
      </p:pic>
      <p:pic>
        <p:nvPicPr>
          <p:cNvPr id="5" name="Picture 5" descr="Diagram, schematic&#10;&#10;Description automatically generated"/>
          <p:cNvPicPr>
            <a:picLocks noChangeAspect="1"/>
          </p:cNvPicPr>
          <p:nvPr/>
        </p:nvPicPr>
        <p:blipFill>
          <a:blip r:embed="rId2"/>
          <a:srcRect l="47569" t="15497" r="5920" b="9506"/>
          <a:stretch/>
        </p:blipFill>
        <p:spPr>
          <a:xfrm>
            <a:off x="7513609" y="2061475"/>
            <a:ext cx="3163977" cy="284389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useBgFill="1">
        <p:nvSpPr>
          <p:cNvPr id="10"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ame 10"/>
          <p:cNvSpPr>
            <a:spLocks noGrp="1" noRot="1" noChangeAspect="1" noMove="1" noResize="1" noEditPoints="1" noAdjustHandles="1" noChangeArrowheads="1" noChangeShapeType="1" noTextEdit="1"/>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noEditPoints="1"/>
          </p:cNvSpPr>
          <p:nvPr>
            <p:ph type="title"/>
          </p:nvPr>
        </p:nvSpPr>
        <p:spPr>
          <a:xfrm>
            <a:off x="838201" y="609600"/>
            <a:ext cx="3200400" cy="5567363"/>
          </a:xfrm>
        </p:spPr>
        <p:txBody>
          <a:bodyPr anchor="ctr">
            <a:normAutofit/>
          </a:bodyPr>
          <a:lstStyle/>
          <a:p>
            <a:r>
              <a:rPr lang="en-US" sz="4400">
                <a:solidFill>
                  <a:schemeClr val="tx1"/>
                </a:solidFill>
                <a:cs typeface="Angsana New" pitchFamily="18" charset="-34" panose="02020603050405020304"/>
              </a:rPr>
              <a:t>Steps:</a:t>
            </a:r>
            <a:br>
              <a:rPr lang="en-US" sz="4400" dirty="0">
                <a:cs typeface="Angsana New" pitchFamily="18" charset="-34" panose="02020603050405020304"/>
              </a:rPr>
            </a:br>
            <a:endParaRPr lang="en-US" sz="4400">
              <a:gradFill flip="none" rotWithShape="1">
                <a:gsLst>
                  <a:gs pos="0">
                    <a:schemeClr val="accent5">
                      <a:alpha val="70000"/>
                    </a:schemeClr>
                  </a:gs>
                  <a:gs pos="100000">
                    <a:schemeClr val="accent1">
                      <a:alpha val="70000"/>
                    </a:schemeClr>
                  </a:gs>
                </a:gsLst>
                <a:lin ang="0" scaled="1"/>
                <a:tileRect/>
              </a:gradFill>
            </a:endParaRPr>
          </a:p>
        </p:txBody>
      </p:sp>
      <p:graphicFrame>
        <p:nvGraphicFramePr>
          <p:cNvPr id="13" name="Content Placeholder 2"/>
          <p:cNvGraphicFramePr>
            <a:graphicFrameLocks noGrp="1"/>
          </p:cNvGraphicFramePr>
          <p:nvPr/>
        </p:nvGraphicFramePr>
        <p:xfrm>
          <a:off x="4293704" y="609600"/>
          <a:ext cx="7060095" cy="55673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111370" y="2018131"/>
            <a:ext cx="1989827" cy="290394"/>
          </a:xfrm>
        </p:spPr>
        <p:txBody>
          <a:bodyPr>
            <a:normAutofit/>
          </a:bodyPr>
          <a:lstStyle/>
          <a:p>
            <a:r>
              <a:rPr lang="en-US" sz="1200">
                <a:solidFill>
                  <a:schemeClr val="tx1"/>
                </a:solidFill>
                <a:cs typeface="Angsana New" pitchFamily="18" charset="-34" panose="02020603050405020304"/>
              </a:rPr>
              <a:t>Airplanes               Bonsai</a:t>
            </a:r>
            <a:endParaRPr lang="en-US" sz="1200">
              <a:solidFill>
                <a:schemeClr val="tx1"/>
              </a:solidFill>
            </a:endParaRPr>
          </a:p>
        </p:txBody>
      </p:sp>
      <p:pic>
        <p:nvPicPr>
          <p:cNvPr id="4" name="Picture 4" descr="Graphical user interface, website&#10;&#10;Description automatically generated"/>
          <p:cNvPicPr>
            <a:picLocks noGrp="1" noChangeAspect="1"/>
          </p:cNvPicPr>
          <p:nvPr>
            <p:ph idx="1"/>
          </p:nvPr>
        </p:nvPicPr>
        <p:blipFill>
          <a:blip r:embed="rId1"/>
          <a:srcRect/>
          <a:stretch>
            <a:fillRect/>
          </a:stretch>
        </p:blipFill>
        <p:spPr>
          <a:xfrm>
            <a:off x="835385" y="2250544"/>
            <a:ext cx="2728702" cy="3998306"/>
          </a:xfrm>
          <a:prstGeom prst="rect">
            <a:avLst/>
          </a:prstGeom>
        </p:spPr>
      </p:pic>
      <p:sp>
        <p:nvSpPr>
          <p:cNvPr id="5" name="TextBox 4"/>
          <p:cNvSpPr txBox="1"/>
          <p:nvPr/>
        </p:nvSpPr>
        <p:spPr>
          <a:xfrm>
            <a:off x="4595004" y="2323381"/>
            <a:ext cx="6049992" cy="369332"/>
          </a:xfrm>
          <a:prstGeom prst="rect">
            <a:avLst/>
          </a:prstGeom>
          <a:noFill/>
        </p:spPr>
        <p:txBody>
          <a:bodyPr vertOverflow="overflow" horzOverflow="overflow" vert="horz" wrap="square" lIns="91440" tIns="45720" rIns="91440" bIns="45720" rtlCol="0" anchor="t">
            <a:prstTxWarp prst="textNoShape">
              <a:avLst/>
            </a:prstTxWarp>
            <a:spAutoFit/>
          </a:bodyPr>
          <a:lstStyle/>
          <a:p>
            <a:endParaRPr lang="en-US" dirty="0"/>
          </a:p>
        </p:txBody>
      </p:sp>
      <p:graphicFrame>
        <p:nvGraphicFramePr>
          <p:cNvPr id="7" name="Table 6"/>
          <p:cNvGraphicFramePr>
            <a:graphicFrameLocks noGrp="1"/>
          </p:cNvGraphicFramePr>
          <p:nvPr/>
        </p:nvGraphicFramePr>
        <p:xfrm>
          <a:off x="4255698" y="1984075"/>
          <a:ext cx="7341090" cy="4023360"/>
        </p:xfrm>
        <a:graphic>
          <a:graphicData uri="http://schemas.openxmlformats.org/drawingml/2006/table">
            <a:tbl>
              <a:tblPr firstRow="1" bandRow="1">
                <a:tableStyleId>{5C22544A-7EE6-4342-B048-85BDC9FD1C3A}</a:tableStyleId>
              </a:tblPr>
              <a:tblGrid>
                <a:gridCol w="2447030"/>
                <a:gridCol w="2447030"/>
                <a:gridCol w="2447030"/>
              </a:tblGrid>
              <a:tr h="231772">
                <a:tc>
                  <a:txBody>
                    <a:bodyPr/>
                    <a:lstStyle/>
                    <a:p>
                      <a:pPr rtl="0" fontAlgn="base"/>
                      <a:r>
                        <a:rPr lang="en-US">
                          <a:effectLst/>
                        </a:rPr>
                        <a:t>Object_Category​</a:t>
                      </a:r>
                    </a:p>
                  </a:txBody>
                  <a:tcPr/>
                </a:tc>
                <a:tc>
                  <a:txBody>
                    <a:bodyPr/>
                    <a:lstStyle/>
                    <a:p>
                      <a:pPr rtl="0" fontAlgn="base"/>
                      <a:r>
                        <a:rPr lang="en-US">
                          <a:effectLst/>
                        </a:rPr>
                        <a:t>Total Images​</a:t>
                      </a:r>
                    </a:p>
                  </a:txBody>
                  <a:tcPr/>
                </a:tc>
                <a:tc>
                  <a:txBody>
                    <a:bodyPr/>
                    <a:lstStyle/>
                    <a:p>
                      <a:pPr rtl="0" fontAlgn="base"/>
                      <a:r>
                        <a:rPr lang="en-US">
                          <a:effectLst/>
                        </a:rPr>
                        <a:t>No :Train/Validation</a:t>
                      </a:r>
                    </a:p>
                  </a:txBody>
                  <a:tcPr/>
                </a:tc>
              </a:tr>
              <a:tr h="231772">
                <a:tc>
                  <a:txBody>
                    <a:bodyPr/>
                    <a:lstStyle/>
                    <a:p>
                      <a:pPr rtl="0" fontAlgn="base"/>
                      <a:r>
                        <a:rPr lang="en-US">
                          <a:effectLst/>
                        </a:rPr>
                        <a:t>Airplanes​</a:t>
                      </a:r>
                    </a:p>
                  </a:txBody>
                  <a:tcPr/>
                </a:tc>
                <a:tc>
                  <a:txBody>
                    <a:bodyPr/>
                    <a:lstStyle/>
                    <a:p>
                      <a:pPr rtl="0" fontAlgn="base"/>
                      <a:r>
                        <a:rPr lang="en-US">
                          <a:effectLst/>
                        </a:rPr>
                        <a:t>800​</a:t>
                      </a:r>
                    </a:p>
                  </a:txBody>
                  <a:tcPr/>
                </a:tc>
                <a:tc>
                  <a:txBody>
                    <a:bodyPr/>
                    <a:lstStyle/>
                    <a:p>
                      <a:pPr rtl="0" fontAlgn="base"/>
                      <a:r>
                        <a:rPr lang="en-US">
                          <a:effectLst/>
                        </a:rPr>
                        <a:t>100/20​</a:t>
                      </a:r>
                    </a:p>
                  </a:txBody>
                  <a:tcPr/>
                </a:tc>
              </a:tr>
              <a:tr h="231772">
                <a:tc>
                  <a:txBody>
                    <a:bodyPr/>
                    <a:lstStyle/>
                    <a:p>
                      <a:pPr rtl="0" fontAlgn="base"/>
                      <a:r>
                        <a:rPr lang="en-US">
                          <a:effectLst/>
                        </a:rPr>
                        <a:t>Bonsai​</a:t>
                      </a:r>
                    </a:p>
                  </a:txBody>
                  <a:tcPr/>
                </a:tc>
                <a:tc>
                  <a:txBody>
                    <a:bodyPr/>
                    <a:lstStyle/>
                    <a:p>
                      <a:pPr rtl="0" fontAlgn="base"/>
                      <a:r>
                        <a:rPr lang="en-US">
                          <a:effectLst/>
                        </a:rPr>
                        <a:t>128​</a:t>
                      </a:r>
                    </a:p>
                  </a:txBody>
                  <a:tcPr/>
                </a:tc>
                <a:tc>
                  <a:txBody>
                    <a:bodyPr/>
                    <a:lstStyle/>
                    <a:p>
                      <a:pPr rtl="0" fontAlgn="base"/>
                      <a:r>
                        <a:rPr lang="en-US">
                          <a:effectLst/>
                        </a:rPr>
                        <a:t>100/20</a:t>
                      </a:r>
                    </a:p>
                  </a:txBody>
                  <a:tcPr/>
                </a:tc>
              </a:tr>
              <a:tr h="231772">
                <a:tc>
                  <a:txBody>
                    <a:bodyPr/>
                    <a:lstStyle/>
                    <a:p>
                      <a:pPr rtl="0" fontAlgn="base"/>
                      <a:r>
                        <a:rPr lang="en-US">
                          <a:effectLst/>
                        </a:rPr>
                        <a:t>Chandelier​</a:t>
                      </a:r>
                    </a:p>
                  </a:txBody>
                  <a:tcPr/>
                </a:tc>
                <a:tc>
                  <a:txBody>
                    <a:bodyPr/>
                    <a:lstStyle/>
                    <a:p>
                      <a:pPr rtl="0" fontAlgn="base"/>
                      <a:r>
                        <a:rPr lang="en-US">
                          <a:effectLst/>
                        </a:rPr>
                        <a:t>107​</a:t>
                      </a:r>
                    </a:p>
                  </a:txBody>
                  <a:tcPr/>
                </a:tc>
                <a:tc>
                  <a:txBody>
                    <a:bodyPr/>
                    <a:lstStyle/>
                    <a:p>
                      <a:pPr rtl="0" fontAlgn="base"/>
                      <a:r>
                        <a:rPr lang="en-US">
                          <a:effectLst/>
                        </a:rPr>
                        <a:t>100/7​</a:t>
                      </a:r>
                    </a:p>
                  </a:txBody>
                  <a:tcPr/>
                </a:tc>
              </a:tr>
              <a:tr h="231772">
                <a:tc>
                  <a:txBody>
                    <a:bodyPr/>
                    <a:lstStyle/>
                    <a:p>
                      <a:pPr rtl="0" fontAlgn="base"/>
                      <a:r>
                        <a:rPr lang="en-US">
                          <a:effectLst/>
                        </a:rPr>
                        <a:t>Faces_Easy​</a:t>
                      </a:r>
                    </a:p>
                  </a:txBody>
                  <a:tcPr/>
                </a:tc>
                <a:tc>
                  <a:txBody>
                    <a:bodyPr/>
                    <a:lstStyle/>
                    <a:p>
                      <a:pPr rtl="0" fontAlgn="base"/>
                      <a:r>
                        <a:rPr lang="en-US">
                          <a:effectLst/>
                        </a:rPr>
                        <a:t>435​</a:t>
                      </a:r>
                    </a:p>
                  </a:txBody>
                  <a:tcPr/>
                </a:tc>
                <a:tc>
                  <a:txBody>
                    <a:bodyPr/>
                    <a:lstStyle/>
                    <a:p>
                      <a:pPr rtl="0" fontAlgn="base"/>
                      <a:r>
                        <a:rPr lang="en-US">
                          <a:effectLst/>
                        </a:rPr>
                        <a:t>100/20</a:t>
                      </a:r>
                    </a:p>
                  </a:txBody>
                  <a:tcPr/>
                </a:tc>
              </a:tr>
              <a:tr h="231772">
                <a:tc>
                  <a:txBody>
                    <a:bodyPr/>
                    <a:lstStyle/>
                    <a:p>
                      <a:pPr rtl="0" fontAlgn="base"/>
                      <a:r>
                        <a:rPr lang="en-US">
                          <a:effectLst/>
                        </a:rPr>
                        <a:t>Hawksbill​</a:t>
                      </a:r>
                    </a:p>
                  </a:txBody>
                  <a:tcPr/>
                </a:tc>
                <a:tc>
                  <a:txBody>
                    <a:bodyPr/>
                    <a:lstStyle/>
                    <a:p>
                      <a:pPr rtl="0" fontAlgn="base"/>
                      <a:r>
                        <a:rPr lang="en-US">
                          <a:effectLst/>
                        </a:rPr>
                        <a:t>104​</a:t>
                      </a:r>
                    </a:p>
                  </a:txBody>
                  <a:tcPr/>
                </a:tc>
                <a:tc>
                  <a:txBody>
                    <a:bodyPr/>
                    <a:lstStyle/>
                    <a:p>
                      <a:pPr rtl="0" fontAlgn="base"/>
                      <a:r>
                        <a:rPr lang="en-US">
                          <a:effectLst/>
                        </a:rPr>
                        <a:t>100/4</a:t>
                      </a:r>
                    </a:p>
                  </a:txBody>
                  <a:tcPr/>
                </a:tc>
              </a:tr>
              <a:tr h="231772">
                <a:tc>
                  <a:txBody>
                    <a:bodyPr/>
                    <a:lstStyle/>
                    <a:p>
                      <a:pPr rtl="0" fontAlgn="base"/>
                      <a:r>
                        <a:rPr lang="en-US">
                          <a:effectLst/>
                        </a:rPr>
                        <a:t>Ketch​</a:t>
                      </a:r>
                    </a:p>
                  </a:txBody>
                  <a:tcPr/>
                </a:tc>
                <a:tc>
                  <a:txBody>
                    <a:bodyPr/>
                    <a:lstStyle/>
                    <a:p>
                      <a:pPr rtl="0" fontAlgn="base"/>
                      <a:r>
                        <a:rPr lang="en-US">
                          <a:effectLst/>
                        </a:rPr>
                        <a:t>114​</a:t>
                      </a:r>
                    </a:p>
                  </a:txBody>
                  <a:tcPr/>
                </a:tc>
                <a:tc>
                  <a:txBody>
                    <a:bodyPr/>
                    <a:lstStyle/>
                    <a:p>
                      <a:pPr rtl="0" fontAlgn="base"/>
                      <a:r>
                        <a:rPr lang="en-US">
                          <a:effectLst/>
                        </a:rPr>
                        <a:t>100/14</a:t>
                      </a:r>
                    </a:p>
                  </a:txBody>
                  <a:tcPr/>
                </a:tc>
              </a:tr>
              <a:tr h="231772">
                <a:tc>
                  <a:txBody>
                    <a:bodyPr/>
                    <a:lstStyle/>
                    <a:p>
                      <a:pPr rtl="0" fontAlgn="base"/>
                      <a:r>
                        <a:rPr lang="en-US">
                          <a:effectLst/>
                        </a:rPr>
                        <a:t>Leopard​</a:t>
                      </a:r>
                    </a:p>
                  </a:txBody>
                  <a:tcPr/>
                </a:tc>
                <a:tc>
                  <a:txBody>
                    <a:bodyPr/>
                    <a:lstStyle/>
                    <a:p>
                      <a:pPr rtl="0" fontAlgn="base"/>
                      <a:r>
                        <a:rPr lang="en-US">
                          <a:effectLst/>
                        </a:rPr>
                        <a:t>200​</a:t>
                      </a:r>
                    </a:p>
                  </a:txBody>
                  <a:tcPr/>
                </a:tc>
                <a:tc>
                  <a:txBody>
                    <a:bodyPr/>
                    <a:lstStyle/>
                    <a:p>
                      <a:pPr rtl="0" fontAlgn="base"/>
                      <a:r>
                        <a:rPr lang="en-US">
                          <a:effectLst/>
                        </a:rPr>
                        <a:t>100/20</a:t>
                      </a:r>
                    </a:p>
                  </a:txBody>
                  <a:tcPr/>
                </a:tc>
              </a:tr>
              <a:tr h="231772">
                <a:tc>
                  <a:txBody>
                    <a:bodyPr/>
                    <a:lstStyle/>
                    <a:p>
                      <a:pPr rtl="0" fontAlgn="base"/>
                      <a:r>
                        <a:rPr lang="en-US">
                          <a:effectLst/>
                        </a:rPr>
                        <a:t>Motorbikes​</a:t>
                      </a:r>
                    </a:p>
                  </a:txBody>
                  <a:tcPr/>
                </a:tc>
                <a:tc>
                  <a:txBody>
                    <a:bodyPr/>
                    <a:lstStyle/>
                    <a:p>
                      <a:pPr rtl="0" fontAlgn="base"/>
                      <a:r>
                        <a:rPr lang="en-US">
                          <a:effectLst/>
                        </a:rPr>
                        <a:t>798​</a:t>
                      </a:r>
                    </a:p>
                  </a:txBody>
                  <a:tcPr/>
                </a:tc>
                <a:tc>
                  <a:txBody>
                    <a:bodyPr/>
                    <a:lstStyle/>
                    <a:p>
                      <a:pPr rtl="0" fontAlgn="base"/>
                      <a:r>
                        <a:rPr lang="en-US">
                          <a:effectLst/>
                        </a:rPr>
                        <a:t>100/20​</a:t>
                      </a:r>
                    </a:p>
                  </a:txBody>
                  <a:tcPr/>
                </a:tc>
              </a:tr>
              <a:tr h="231772">
                <a:tc>
                  <a:txBody>
                    <a:bodyPr/>
                    <a:lstStyle/>
                    <a:p>
                      <a:pPr rtl="0" fontAlgn="base"/>
                      <a:r>
                        <a:rPr lang="en-US">
                          <a:effectLst/>
                        </a:rPr>
                        <a:t>Watch​</a:t>
                      </a:r>
                    </a:p>
                  </a:txBody>
                  <a:tcPr/>
                </a:tc>
                <a:tc>
                  <a:txBody>
                    <a:bodyPr/>
                    <a:lstStyle/>
                    <a:p>
                      <a:pPr rtl="0" fontAlgn="base"/>
                      <a:r>
                        <a:rPr lang="en-US">
                          <a:effectLst/>
                        </a:rPr>
                        <a:t>239​</a:t>
                      </a:r>
                    </a:p>
                  </a:txBody>
                  <a:tcPr/>
                </a:tc>
                <a:tc>
                  <a:txBody>
                    <a:bodyPr/>
                    <a:lstStyle/>
                    <a:p>
                      <a:pPr rtl="0" fontAlgn="base"/>
                      <a:r>
                        <a:rPr lang="en-US">
                          <a:effectLst/>
                        </a:rPr>
                        <a:t>100/240</a:t>
                      </a:r>
                    </a:p>
                  </a:txBody>
                  <a:tcPr/>
                </a:tc>
              </a:tr>
              <a:tr h="231772">
                <a:tc>
                  <a:txBody>
                    <a:bodyPr/>
                    <a:lstStyle/>
                    <a:p>
                      <a:pPr rtl="0" fontAlgn="base"/>
                      <a:r>
                        <a:rPr lang="en-US">
                          <a:effectLst/>
                        </a:rPr>
                        <a:t>Total Train /Validation</a:t>
                      </a:r>
                    </a:p>
                  </a:txBody>
                  <a:tcPr/>
                </a:tc>
                <a:tc>
                  <a:txBody>
                    <a:bodyPr/>
                    <a:lstStyle/>
                    <a:p>
                      <a:pPr rtl="0" fontAlgn="auto"/>
                      <a:r>
                        <a:rPr lang="en-US" dirty="0">
                          <a:effectLst/>
                        </a:rPr>
                        <a:t>​1045</a:t>
                      </a:r>
                      <a:endParaRPr lang="en-US" dirty="0">
                        <a:effectLst/>
                        <a:latin typeface="Avenir Next LT Pro" pitchFamily="34" charset="0" panose="020B0504020202020204"/>
                      </a:endParaRPr>
                    </a:p>
                  </a:txBody>
                  <a:tcPr/>
                </a:tc>
                <a:tc>
                  <a:txBody>
                    <a:bodyPr/>
                    <a:lstStyle/>
                    <a:p>
                      <a:pPr rtl="0" fontAlgn="base"/>
                      <a:r>
                        <a:rPr lang="en-US" dirty="0">
                          <a:effectLst/>
                        </a:rPr>
                        <a:t>900/145​</a:t>
                      </a:r>
                    </a:p>
                  </a:txBody>
                  <a:tcPr/>
                </a:tc>
              </a:tr>
            </a:tbl>
          </a:graphicData>
        </a:graphic>
      </p:graphicFrame>
      <p:sp>
        <p:nvSpPr>
          <p:cNvPr id="3" name="TextBox 2"/>
          <p:cNvSpPr txBox="1"/>
          <p:nvPr/>
        </p:nvSpPr>
        <p:spPr>
          <a:xfrm>
            <a:off x="4221192" y="900023"/>
            <a:ext cx="2743200" cy="400110"/>
          </a:xfrm>
          <a:prstGeom prst="rect">
            <a:avLst/>
          </a:prstGeom>
          <a:noFill/>
        </p:spPr>
        <p:txBody>
          <a:bodyPr vertOverflow="overflow" horzOverflow="overflow" vert="horz" wrap="square" lIns="91440" tIns="45720" rIns="91440" bIns="45720" rtlCol="0" anchor="t">
            <a:prstTxWarp prst="textNoShape">
              <a:avLst/>
            </a:prstTxWarp>
            <a:spAutoFit/>
          </a:bodyPr>
          <a:lstStyle/>
          <a:p>
            <a:r>
              <a:rPr lang="en-US" sz="2000">
                <a:latin typeface="Times New Roman" pitchFamily="18" charset="0" panose="02020603050405020304"/>
                <a:cs typeface="Times New Roman" pitchFamily="18" charset="0" panose="02020603050405020304"/>
              </a:rPr>
              <a:t>Dataset : Caltech -101</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normAutofit/>
          </a:bodyPr>
          <a:lstStyle/>
          <a:p>
            <a:r>
              <a:rPr lang="en-US" sz="2400" b="1">
                <a:solidFill>
                  <a:schemeClr val="tx1"/>
                </a:solidFill>
                <a:latin typeface="Times New Roman" pitchFamily="18" charset="0" panose="02020603050405020304"/>
                <a:cs typeface="Angsana New" pitchFamily="18" charset="-34" panose="02020603050405020304"/>
              </a:rPr>
              <a:t>Network Architecture</a:t>
            </a:r>
            <a:endParaRPr lang="en-US" sz="2400" b="1">
              <a:solidFill>
                <a:schemeClr val="tx1"/>
              </a:solidFill>
              <a:latin typeface="Times New Roman" pitchFamily="18" charset="0" panose="02020603050405020304"/>
            </a:endParaRPr>
          </a:p>
        </p:txBody>
      </p:sp>
      <p:pic>
        <p:nvPicPr>
          <p:cNvPr id="4" name="Picture 4" descr="Graphical user interface, text&#10;&#10;Description automatically generated"/>
          <p:cNvPicPr>
            <a:picLocks noGrp="1" noChangeAspect="1"/>
          </p:cNvPicPr>
          <p:nvPr>
            <p:ph idx="1"/>
          </p:nvPr>
        </p:nvPicPr>
        <p:blipFill>
          <a:blip r:embed="rId1"/>
          <a:srcRect l="6337" t="32696" r="58539" b="21606"/>
          <a:stretch/>
        </p:blipFill>
        <p:spPr>
          <a:xfrm>
            <a:off x="642405" y="2264923"/>
            <a:ext cx="4705433" cy="3442936"/>
          </a:xfrm>
          <a:prstGeom prst="rect">
            <a:avLst/>
          </a:prstGeom>
        </p:spPr>
      </p:pic>
      <p:graphicFrame>
        <p:nvGraphicFramePr>
          <p:cNvPr id="5" name="Table 5"/>
          <p:cNvGraphicFramePr>
            <a:graphicFrameLocks noGrp="1"/>
          </p:cNvGraphicFramePr>
          <p:nvPr/>
        </p:nvGraphicFramePr>
        <p:xfrm>
          <a:off x="5879190" y="2361395"/>
          <a:ext cx="5548815" cy="2194560"/>
        </p:xfrm>
        <a:graphic>
          <a:graphicData uri="http://schemas.openxmlformats.org/drawingml/2006/table">
            <a:tbl>
              <a:tblPr firstRow="1" bandRow="1">
                <a:tableStyleId>{5C22544A-7EE6-4342-B048-85BDC9FD1C3A}</a:tableStyleId>
              </a:tblPr>
              <a:tblGrid>
                <a:gridCol w="1809570"/>
                <a:gridCol w="3739245"/>
              </a:tblGrid>
              <a:tr h="370840">
                <a:tc>
                  <a:txBody>
                    <a:bodyPr/>
                    <a:lstStyle/>
                    <a:p>
                      <a:pPr>
                        <a:buNone/>
                      </a:pPr>
                      <a:r>
                        <a:rPr lang="en-US" sz="2000" b="0" i="0" u="none" strike="noStrike" noProof="0" dirty="0">
                          <a:latin typeface="Times New Roman" pitchFamily="18" charset="0" panose="02020603050405020304"/>
                        </a:rPr>
                        <a:t>optimizer</a:t>
                      </a:r>
                      <a:endParaRPr lang="en-US" sz="2000" dirty="0">
                        <a:latin typeface="Times New Roman" pitchFamily="18" charset="0" panose="02020603050405020304"/>
                      </a:endParaRPr>
                    </a:p>
                  </a:txBody>
                  <a:tcPr/>
                </a:tc>
                <a:tc>
                  <a:txBody>
                    <a:bodyPr/>
                    <a:lstStyle/>
                    <a:p>
                      <a:pPr>
                        <a:buNone/>
                      </a:pPr>
                      <a:r>
                        <a:rPr lang="en-US" sz="2000" b="0" i="0" u="none" strike="noStrike" noProof="0" dirty="0">
                          <a:latin typeface="Times New Roman" pitchFamily="18" charset="0" panose="02020603050405020304"/>
                        </a:rPr>
                        <a:t>Adam</a:t>
                      </a:r>
                      <a:endParaRPr lang="en-US" sz="2000" dirty="0">
                        <a:latin typeface="Times New Roman" pitchFamily="18" charset="0" panose="02020603050405020304"/>
                      </a:endParaRPr>
                    </a:p>
                  </a:txBody>
                  <a:tcPr/>
                </a:tc>
              </a:tr>
              <a:tr h="370840">
                <a:tc>
                  <a:txBody>
                    <a:bodyPr/>
                    <a:lstStyle/>
                    <a:p>
                      <a:pPr>
                        <a:buNone/>
                      </a:pPr>
                      <a:r>
                        <a:rPr lang="en-US" sz="2000" b="0" i="0" u="none" strike="noStrike" noProof="0" dirty="0">
                          <a:latin typeface="Times New Roman" pitchFamily="18" charset="0" panose="02020603050405020304"/>
                        </a:rPr>
                        <a:t>loss</a:t>
                      </a:r>
                      <a:endParaRPr lang="en-US" sz="2000" dirty="0">
                        <a:latin typeface="Times New Roman" pitchFamily="18" charset="0" panose="02020603050405020304"/>
                      </a:endParaRPr>
                    </a:p>
                  </a:txBody>
                  <a:tcPr/>
                </a:tc>
                <a:tc>
                  <a:txBody>
                    <a:bodyPr/>
                    <a:lstStyle/>
                    <a:p>
                      <a:pPr algn="l">
                        <a:lnSpc>
                          <a:spcPct val="100000"/>
                        </a:lnSpc>
                        <a:spcBef>
                          <a:spcPts val="0"/>
                        </a:spcBef>
                        <a:spcAft>
                          <a:spcPts val="0"/>
                        </a:spcAft>
                        <a:buNone/>
                      </a:pPr>
                      <a:r>
                        <a:rPr lang="en-US" sz="2000" b="0" i="0" u="none" strike="noStrike" noProof="0" err="1">
                          <a:solidFill>
                            <a:schemeClr val="tx1"/>
                          </a:solidFill>
                          <a:latin typeface="Times New Roman" pitchFamily="18" charset="0" panose="02020603050405020304"/>
                        </a:rPr>
                        <a:t>categorical_crossentropy</a:t>
                      </a:r>
                      <a:endParaRPr lang="en-US" sz="2000" b="0" i="0" u="none" strike="noStrike" noProof="0">
                        <a:solidFill>
                          <a:schemeClr val="tx1"/>
                        </a:solidFill>
                        <a:latin typeface="Times New Roman" pitchFamily="18" charset="0" panose="02020603050405020304"/>
                      </a:endParaRPr>
                    </a:p>
                    <a:p>
                      <a:pPr>
                        <a:buNone/>
                      </a:pPr>
                      <a:endParaRPr lang="en-US" sz="2000" dirty="0">
                        <a:latin typeface="Times New Roman" pitchFamily="18" charset="0" panose="02020603050405020304"/>
                      </a:endParaRPr>
                    </a:p>
                  </a:txBody>
                  <a:tcPr/>
                </a:tc>
              </a:tr>
              <a:tr h="370840">
                <a:tc>
                  <a:txBody>
                    <a:bodyPr/>
                    <a:lstStyle/>
                    <a:p>
                      <a:r>
                        <a:rPr lang="en-US" sz="2000" dirty="0">
                          <a:latin typeface="Times New Roman" pitchFamily="18" charset="0" panose="02020603050405020304"/>
                        </a:rPr>
                        <a:t>Regularization</a:t>
                      </a:r>
                    </a:p>
                  </a:txBody>
                  <a:tcPr/>
                </a:tc>
                <a:tc>
                  <a:txBody>
                    <a:bodyPr/>
                    <a:lstStyle/>
                    <a:p>
                      <a:r>
                        <a:rPr lang="en-US" sz="2000">
                          <a:latin typeface="Times New Roman" pitchFamily="18" charset="0" panose="02020603050405020304"/>
                        </a:rPr>
                        <a:t>Dropout,Data Augmentation</a:t>
                      </a:r>
                      <a:endParaRPr lang="en-US" sz="2000" dirty="0">
                        <a:latin typeface="Times New Roman" pitchFamily="18" charset="0" panose="02020603050405020304"/>
                      </a:endParaRPr>
                    </a:p>
                  </a:txBody>
                  <a:tcPr/>
                </a:tc>
              </a:tr>
              <a:tr h="370840">
                <a:tc>
                  <a:txBody>
                    <a:bodyPr/>
                    <a:lstStyle/>
                    <a:p>
                      <a:r>
                        <a:rPr lang="en-US" sz="2000" dirty="0">
                          <a:latin typeface="Times New Roman" pitchFamily="18" charset="0" panose="02020603050405020304"/>
                        </a:rPr>
                        <a:t>Activation functions</a:t>
                      </a:r>
                    </a:p>
                  </a:txBody>
                  <a:tcPr/>
                </a:tc>
                <a:tc>
                  <a:txBody>
                    <a:bodyPr/>
                    <a:lstStyle/>
                    <a:p>
                      <a:r>
                        <a:rPr lang="en-US" sz="2000" err="1">
                          <a:latin typeface="Times New Roman" pitchFamily="18" charset="0" panose="02020603050405020304"/>
                        </a:rPr>
                        <a:t>Relu</a:t>
                      </a:r>
                      <a:r>
                        <a:rPr lang="en-US" sz="2000" dirty="0">
                          <a:latin typeface="Times New Roman" pitchFamily="18" charset="0" panose="02020603050405020304"/>
                        </a:rPr>
                        <a:t> and </a:t>
                      </a:r>
                      <a:r>
                        <a:rPr lang="en-US" sz="2000" err="1">
                          <a:latin typeface="Times New Roman" pitchFamily="18" charset="0" panose="02020603050405020304"/>
                        </a:rPr>
                        <a:t>softmax</a:t>
                      </a:r>
                      <a:endParaRPr lang="en-US" sz="2000" dirty="0" err="1">
                        <a:latin typeface="Times New Roman" pitchFamily="18" charset="0" panose="02020603050405020304"/>
                      </a:endParaRPr>
                    </a:p>
                  </a:txBody>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useBgFill="1">
        <p:nvSpPr>
          <p:cNvPr id="18" name="Rectangle 1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ame 19"/>
          <p:cNvSpPr>
            <a:spLocks noGrp="1" noRot="1" noChangeAspect="1" noMove="1" noResize="1" noEditPoints="1" noAdjustHandles="1" noChangeArrowheads="1" noChangeShapeType="1" noTextEdit="1"/>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4" descr="Chart, line chart&#10;&#10;Description automatically generated"/>
          <p:cNvPicPr>
            <a:picLocks noChangeAspect="1"/>
          </p:cNvPicPr>
          <p:nvPr/>
        </p:nvPicPr>
        <p:blipFill>
          <a:blip r:embed="rId1">
            <a:alphaModFix amt="90000"/>
          </a:blip>
          <a:srcRect/>
          <a:stretch>
            <a:fillRect/>
          </a:stretch>
        </p:blipFill>
        <p:spPr>
          <a:xfrm>
            <a:off x="577614" y="571023"/>
            <a:ext cx="3452059" cy="2489372"/>
          </a:xfrm>
          <a:prstGeom prst="rect">
            <a:avLst/>
          </a:prstGeom>
        </p:spPr>
      </p:pic>
      <p:graphicFrame>
        <p:nvGraphicFramePr>
          <p:cNvPr id="7" name="Table 8"/>
          <p:cNvGraphicFramePr>
            <a:graphicFrameLocks noGrp="1"/>
          </p:cNvGraphicFramePr>
          <p:nvPr/>
        </p:nvGraphicFramePr>
        <p:xfrm>
          <a:off x="2644283" y="4402980"/>
          <a:ext cx="5445760" cy="1112520"/>
        </p:xfrm>
        <a:graphic>
          <a:graphicData uri="http://schemas.openxmlformats.org/drawingml/2006/table">
            <a:tbl>
              <a:tblPr firstRow="1" bandRow="1">
                <a:tableStyleId>{5C22544A-7EE6-4342-B048-85BDC9FD1C3A}</a:tableStyleId>
              </a:tblPr>
              <a:tblGrid>
                <a:gridCol w="2722847"/>
                <a:gridCol w="2722913"/>
              </a:tblGrid>
              <a:tr h="370840">
                <a:tc>
                  <a:txBody>
                    <a:bodyPr/>
                    <a:lstStyle/>
                    <a:p>
                      <a:r>
                        <a:rPr lang="en-US"/>
                        <a:t>Models</a:t>
                      </a:r>
                    </a:p>
                  </a:txBody>
                  <a:tcPr/>
                </a:tc>
                <a:tc>
                  <a:txBody>
                    <a:bodyPr/>
                    <a:lstStyle/>
                    <a:p>
                      <a:r>
                        <a:rPr lang="en-US"/>
                        <a:t>Validation accuracy</a:t>
                      </a:r>
                      <a:endParaRPr lang="en-US" err="1"/>
                    </a:p>
                  </a:txBody>
                  <a:tcPr/>
                </a:tc>
              </a:tr>
              <a:tr h="370840">
                <a:tc>
                  <a:txBody>
                    <a:bodyPr/>
                    <a:lstStyle/>
                    <a:p>
                      <a:r>
                        <a:rPr lang="en-US" dirty="0"/>
                        <a:t>Research paper[1]</a:t>
                      </a:r>
                    </a:p>
                  </a:txBody>
                  <a:tcPr/>
                </a:tc>
                <a:tc>
                  <a:txBody>
                    <a:bodyPr/>
                    <a:lstStyle/>
                    <a:p>
                      <a:r>
                        <a:rPr lang="en-US" dirty="0"/>
                        <a:t>90.12%</a:t>
                      </a:r>
                    </a:p>
                  </a:txBody>
                  <a:tcPr/>
                </a:tc>
              </a:tr>
              <a:tr h="370840">
                <a:tc>
                  <a:txBody>
                    <a:bodyPr/>
                    <a:lstStyle/>
                    <a:p>
                      <a:r>
                        <a:rPr lang="en-US" dirty="0"/>
                        <a:t>Our model</a:t>
                      </a:r>
                    </a:p>
                  </a:txBody>
                  <a:tcPr/>
                </a:tc>
                <a:tc>
                  <a:txBody>
                    <a:bodyPr/>
                    <a:lstStyle/>
                    <a:p>
                      <a:r>
                        <a:rPr lang="en-US" b="1" dirty="0"/>
                        <a:t>95.17%</a:t>
                      </a:r>
                    </a:p>
                  </a:txBody>
                  <a:tcPr/>
                </a:tc>
              </a:tr>
            </a:tbl>
          </a:graphicData>
        </a:graphic>
      </p:graphicFrame>
      <p:pic>
        <p:nvPicPr>
          <p:cNvPr id="6" name="Picture 5"/>
          <p:cNvPicPr>
            <a:picLocks noChangeAspect="1"/>
          </p:cNvPicPr>
          <p:nvPr/>
        </p:nvPicPr>
        <p:blipFill>
          <a:blip r:embed="rId2"/>
          <a:srcRect/>
          <a:stretch>
            <a:fillRect/>
          </a:stretch>
        </p:blipFill>
        <p:spPr>
          <a:xfrm>
            <a:off x="4759780" y="571023"/>
            <a:ext cx="3821066" cy="26757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useBgFill="1">
        <p:nvSpPr>
          <p:cNvPr id="6"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9"/>
          <p:cNvSpPr>
            <a:spLocks noGrp="1" noRot="1" noChangeAspect="1" noMove="1" noResize="1" noEditPoints="1" noAdjustHandles="1" noChangeArrowheads="1" noChangeShapeType="1" noTextEdit="1"/>
          </p:cNvSpPr>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1"/>
          <p:cNvSpPr>
            <a:spLocks noGrp="1" noRot="1" noChangeAspect="1" noMove="1" noResize="1" noEditPoints="1" noAdjustHandles="1" noChangeArrowheads="1" noChangeShapeType="1" noTextEdit="1"/>
          </p:cNvSpPr>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13"/>
          <p:cNvSpPr>
            <a:spLocks noGrp="1" noRot="1" noChangeAspect="1" noMove="1" noResize="1" noEditPoints="1" noAdjustHandles="1" noChangeArrowheads="1" noChangeShapeType="1" noTextEdit="1"/>
          </p:cNvSpPr>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15"/>
          <p:cNvSpPr>
            <a:spLocks noGrp="1" noRot="1" noChangeAspect="1" noMove="1" noResize="1" noEditPoints="1" noAdjustHandles="1" noChangeArrowheads="1" noChangeShapeType="1" noTextEdit="1"/>
          </p:cNvSpPr>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17"/>
          <p:cNvSpPr>
            <a:spLocks noGrp="1" noRot="1" noChangeAspect="1" noMove="1" noResize="1" noEditPoints="1" noAdjustHandles="1" noChangeArrowheads="1" noChangeShapeType="1" noTextEdit="1"/>
          </p:cNvSpPr>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noEditPoints="1"/>
          </p:cNvSpPr>
          <p:nvPr>
            <p:ph type="title"/>
          </p:nvPr>
        </p:nvSpPr>
        <p:spPr>
          <a:xfrm>
            <a:off x="766313" y="-235428"/>
            <a:ext cx="10515600" cy="2076450"/>
          </a:xfrm>
        </p:spPr>
        <p:txBody>
          <a:bodyPr anchor="b">
            <a:normAutofit/>
          </a:bodyPr>
          <a:lstStyle/>
          <a:p>
            <a:r>
              <a:rPr lang="en-US" sz="4400">
                <a:solidFill>
                  <a:srgbClr val="FFFFFF"/>
                </a:solidFill>
                <a:cs typeface="Angsana New" pitchFamily="18" charset="-34" panose="02020603050405020304"/>
              </a:rPr>
              <a:t>outline</a:t>
            </a:r>
            <a:endParaRPr lang="en-US" sz="4400">
              <a:solidFill>
                <a:srgbClr val="FFFFFF"/>
              </a:solidFill>
            </a:endParaRPr>
          </a:p>
        </p:txBody>
      </p:sp>
      <p:graphicFrame>
        <p:nvGraphicFramePr>
          <p:cNvPr id="30" name="Content Placeholder 2"/>
          <p:cNvGraphicFramePr>
            <a:graphicFrameLocks noGrp="1"/>
          </p:cNvGraphicFramePr>
          <p:nvPr/>
        </p:nvGraphicFramePr>
        <p:xfrm>
          <a:off x="766312" y="2141328"/>
          <a:ext cx="8467725" cy="298608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52577" y="450999"/>
            <a:ext cx="6964393" cy="1325563"/>
          </a:xfrm>
        </p:spPr>
        <p:txBody>
          <a:bodyPr>
            <a:normAutofit/>
          </a:bodyPr>
          <a:lstStyle/>
          <a:p>
            <a:r>
              <a:rPr lang="en-US" sz="2000" dirty="0">
                <a:solidFill>
                  <a:schemeClr val="tx1"/>
                </a:solidFill>
                <a:latin typeface="Times New Roman" pitchFamily="18" charset="0" panose="02020603050405020304"/>
                <a:cs typeface="Angsana New" pitchFamily="18" charset="-34" panose="02020603050405020304"/>
              </a:rPr>
              <a:t>Split size =0.9</a:t>
            </a:r>
            <a:br>
              <a:rPr lang="en-US" sz="2000" dirty="0">
                <a:latin typeface="Times New Roman" pitchFamily="18" charset="0" panose="02020603050405020304"/>
                <a:cs typeface="Angsana New" pitchFamily="18" charset="-34" panose="02020603050405020304"/>
              </a:rPr>
            </a:br>
            <a:r>
              <a:rPr lang="en-US" sz="2000">
                <a:solidFill>
                  <a:schemeClr val="tx1"/>
                </a:solidFill>
                <a:latin typeface="Times New Roman" pitchFamily="18" charset="0" panose="02020603050405020304"/>
                <a:cs typeface="Angsana New" pitchFamily="18" charset="-34" panose="02020603050405020304"/>
              </a:rPr>
              <a:t>Training set = 90%</a:t>
            </a:r>
            <a:br>
              <a:rPr lang="en-US" sz="2000" dirty="0">
                <a:latin typeface="Times New Roman" pitchFamily="18" charset="0" panose="02020603050405020304"/>
                <a:cs typeface="Angsana New" pitchFamily="18" charset="-34" panose="02020603050405020304"/>
              </a:rPr>
            </a:br>
            <a:r>
              <a:rPr lang="en-US" sz="2000">
                <a:solidFill>
                  <a:schemeClr val="tx1"/>
                </a:solidFill>
                <a:latin typeface="Times New Roman" pitchFamily="18" charset="0" panose="02020603050405020304"/>
                <a:cs typeface="Angsana New" pitchFamily="18" charset="-34" panose="02020603050405020304"/>
              </a:rPr>
              <a:t>validation set = 10%</a:t>
            </a:r>
            <a:endParaRPr lang="en-US" sz="2000" dirty="0">
              <a:solidFill>
                <a:schemeClr val="tx1"/>
              </a:solidFill>
              <a:latin typeface="Times New Roman" pitchFamily="18" charset="0" panose="02020603050405020304"/>
              <a:cs typeface="Angsana New" pitchFamily="18" charset="-34" panose="02020603050405020304"/>
            </a:endParaRPr>
          </a:p>
        </p:txBody>
      </p:sp>
      <p:pic>
        <p:nvPicPr>
          <p:cNvPr id="8" name="Picture 8" descr="A picture containing shape&#10;&#10;Description automatically generated"/>
          <p:cNvPicPr>
            <a:picLocks noChangeAspect="1"/>
          </p:cNvPicPr>
          <p:nvPr/>
        </p:nvPicPr>
        <p:blipFill>
          <a:blip r:embed="rId1"/>
          <a:srcRect/>
          <a:stretch>
            <a:fillRect/>
          </a:stretch>
        </p:blipFill>
        <p:spPr>
          <a:xfrm>
            <a:off x="6347791" y="1713405"/>
            <a:ext cx="5469588" cy="3368034"/>
          </a:xfrm>
          <a:prstGeom prst="rect">
            <a:avLst/>
          </a:prstGeom>
        </p:spPr>
      </p:pic>
      <p:graphicFrame>
        <p:nvGraphicFramePr>
          <p:cNvPr id="4" name="Table 3"/>
          <p:cNvGraphicFramePr>
            <a:graphicFrameLocks noGrp="1"/>
          </p:cNvGraphicFramePr>
          <p:nvPr/>
        </p:nvGraphicFramePr>
        <p:xfrm>
          <a:off x="661358" y="1725282"/>
          <a:ext cx="6063573" cy="4297680"/>
        </p:xfrm>
        <a:graphic>
          <a:graphicData uri="http://schemas.openxmlformats.org/drawingml/2006/table">
            <a:tbl>
              <a:tblPr firstRow="1" bandRow="1">
                <a:tableStyleId>{5C22544A-7EE6-4342-B048-85BDC9FD1C3A}</a:tableStyleId>
              </a:tblPr>
              <a:tblGrid>
                <a:gridCol w="2075234"/>
                <a:gridCol w="1605063"/>
                <a:gridCol w="2383276"/>
              </a:tblGrid>
              <a:tr h="231772">
                <a:tc>
                  <a:txBody>
                    <a:bodyPr/>
                    <a:lstStyle/>
                    <a:p>
                      <a:pPr rtl="0" fontAlgn="base"/>
                      <a:r>
                        <a:rPr lang="en-US">
                          <a:effectLst/>
                        </a:rPr>
                        <a:t>Object_Category​</a:t>
                      </a:r>
                    </a:p>
                  </a:txBody>
                  <a:tcPr/>
                </a:tc>
                <a:tc>
                  <a:txBody>
                    <a:bodyPr/>
                    <a:lstStyle/>
                    <a:p>
                      <a:pPr rtl="0" fontAlgn="base"/>
                      <a:r>
                        <a:rPr lang="en-US">
                          <a:effectLst/>
                        </a:rPr>
                        <a:t>Total Images​</a:t>
                      </a:r>
                    </a:p>
                  </a:txBody>
                  <a:tcPr/>
                </a:tc>
                <a:tc>
                  <a:txBody>
                    <a:bodyPr/>
                    <a:lstStyle/>
                    <a:p>
                      <a:pPr rtl="0" fontAlgn="base"/>
                      <a:r>
                        <a:rPr lang="en-US" dirty="0">
                          <a:effectLst/>
                        </a:rPr>
                        <a:t>No :Train/Validation</a:t>
                      </a:r>
                    </a:p>
                  </a:txBody>
                  <a:tcPr/>
                </a:tc>
              </a:tr>
              <a:tr h="231772">
                <a:tc>
                  <a:txBody>
                    <a:bodyPr/>
                    <a:lstStyle/>
                    <a:p>
                      <a:pPr rtl="0" fontAlgn="base"/>
                      <a:r>
                        <a:rPr lang="en-US">
                          <a:effectLst/>
                        </a:rPr>
                        <a:t>Airplanes​</a:t>
                      </a:r>
                    </a:p>
                  </a:txBody>
                  <a:tcPr/>
                </a:tc>
                <a:tc>
                  <a:txBody>
                    <a:bodyPr/>
                    <a:lstStyle/>
                    <a:p>
                      <a:pPr rtl="0" fontAlgn="base"/>
                      <a:r>
                        <a:rPr lang="en-US">
                          <a:effectLst/>
                        </a:rPr>
                        <a:t>800​</a:t>
                      </a:r>
                    </a:p>
                  </a:txBody>
                  <a:tcPr/>
                </a:tc>
                <a:tc>
                  <a:txBody>
                    <a:bodyPr/>
                    <a:lstStyle/>
                    <a:p>
                      <a:pPr rtl="0" fontAlgn="base"/>
                      <a:r>
                        <a:rPr lang="en-US" dirty="0">
                          <a:effectLst/>
                        </a:rPr>
                        <a:t>720/80</a:t>
                      </a:r>
                    </a:p>
                  </a:txBody>
                  <a:tcPr/>
                </a:tc>
              </a:tr>
              <a:tr h="231772">
                <a:tc>
                  <a:txBody>
                    <a:bodyPr/>
                    <a:lstStyle/>
                    <a:p>
                      <a:pPr rtl="0" fontAlgn="base"/>
                      <a:r>
                        <a:rPr lang="en-US">
                          <a:effectLst/>
                        </a:rPr>
                        <a:t>Bonsai​</a:t>
                      </a:r>
                    </a:p>
                  </a:txBody>
                  <a:tcPr/>
                </a:tc>
                <a:tc>
                  <a:txBody>
                    <a:bodyPr/>
                    <a:lstStyle/>
                    <a:p>
                      <a:pPr rtl="0" fontAlgn="base"/>
                      <a:r>
                        <a:rPr lang="en-US">
                          <a:effectLst/>
                        </a:rPr>
                        <a:t>128​</a:t>
                      </a:r>
                    </a:p>
                  </a:txBody>
                  <a:tcPr/>
                </a:tc>
                <a:tc>
                  <a:txBody>
                    <a:bodyPr/>
                    <a:lstStyle/>
                    <a:p>
                      <a:pPr rtl="0" fontAlgn="base"/>
                      <a:r>
                        <a:rPr lang="en-US">
                          <a:effectLst/>
                        </a:rPr>
                        <a:t>115/13</a:t>
                      </a:r>
                    </a:p>
                  </a:txBody>
                  <a:tcPr/>
                </a:tc>
              </a:tr>
              <a:tr h="231772">
                <a:tc>
                  <a:txBody>
                    <a:bodyPr/>
                    <a:lstStyle/>
                    <a:p>
                      <a:pPr rtl="0" fontAlgn="base"/>
                      <a:r>
                        <a:rPr lang="en-US">
                          <a:effectLst/>
                        </a:rPr>
                        <a:t>Chandelier​</a:t>
                      </a:r>
                    </a:p>
                  </a:txBody>
                  <a:tcPr/>
                </a:tc>
                <a:tc>
                  <a:txBody>
                    <a:bodyPr/>
                    <a:lstStyle/>
                    <a:p>
                      <a:pPr rtl="0" fontAlgn="base"/>
                      <a:r>
                        <a:rPr lang="en-US">
                          <a:effectLst/>
                        </a:rPr>
                        <a:t>107​</a:t>
                      </a:r>
                    </a:p>
                  </a:txBody>
                  <a:tcPr/>
                </a:tc>
                <a:tc>
                  <a:txBody>
                    <a:bodyPr/>
                    <a:lstStyle/>
                    <a:p>
                      <a:pPr rtl="0" fontAlgn="base"/>
                      <a:r>
                        <a:rPr lang="en-US">
                          <a:effectLst/>
                        </a:rPr>
                        <a:t>96/11</a:t>
                      </a:r>
                      <a:endParaRPr lang="en-US" dirty="0">
                        <a:effectLst/>
                      </a:endParaRPr>
                    </a:p>
                  </a:txBody>
                  <a:tcPr/>
                </a:tc>
              </a:tr>
              <a:tr h="231772">
                <a:tc>
                  <a:txBody>
                    <a:bodyPr/>
                    <a:lstStyle/>
                    <a:p>
                      <a:pPr rtl="0" fontAlgn="base"/>
                      <a:r>
                        <a:rPr lang="en-US">
                          <a:effectLst/>
                        </a:rPr>
                        <a:t>Faces_Easy​</a:t>
                      </a:r>
                    </a:p>
                  </a:txBody>
                  <a:tcPr/>
                </a:tc>
                <a:tc>
                  <a:txBody>
                    <a:bodyPr/>
                    <a:lstStyle/>
                    <a:p>
                      <a:pPr rtl="0" fontAlgn="base"/>
                      <a:r>
                        <a:rPr lang="en-US">
                          <a:effectLst/>
                        </a:rPr>
                        <a:t>435​</a:t>
                      </a:r>
                    </a:p>
                  </a:txBody>
                  <a:tcPr/>
                </a:tc>
                <a:tc>
                  <a:txBody>
                    <a:bodyPr/>
                    <a:lstStyle/>
                    <a:p>
                      <a:pPr rtl="0" fontAlgn="base"/>
                      <a:r>
                        <a:rPr lang="en-US">
                          <a:effectLst/>
                        </a:rPr>
                        <a:t>391/44</a:t>
                      </a:r>
                      <a:endParaRPr lang="en-US" dirty="0">
                        <a:effectLst/>
                      </a:endParaRPr>
                    </a:p>
                  </a:txBody>
                  <a:tcPr/>
                </a:tc>
              </a:tr>
              <a:tr h="231772">
                <a:tc>
                  <a:txBody>
                    <a:bodyPr/>
                    <a:lstStyle/>
                    <a:p>
                      <a:pPr rtl="0" fontAlgn="base"/>
                      <a:r>
                        <a:rPr lang="en-US">
                          <a:effectLst/>
                        </a:rPr>
                        <a:t>Hawksbill​</a:t>
                      </a:r>
                    </a:p>
                  </a:txBody>
                  <a:tcPr/>
                </a:tc>
                <a:tc>
                  <a:txBody>
                    <a:bodyPr/>
                    <a:lstStyle/>
                    <a:p>
                      <a:pPr rtl="0" fontAlgn="base"/>
                      <a:r>
                        <a:rPr lang="en-US">
                          <a:effectLst/>
                        </a:rPr>
                        <a:t>104​</a:t>
                      </a:r>
                    </a:p>
                  </a:txBody>
                  <a:tcPr/>
                </a:tc>
                <a:tc>
                  <a:txBody>
                    <a:bodyPr/>
                    <a:lstStyle/>
                    <a:p>
                      <a:pPr rtl="0" fontAlgn="base"/>
                      <a:r>
                        <a:rPr lang="en-US">
                          <a:effectLst/>
                        </a:rPr>
                        <a:t>93/11</a:t>
                      </a:r>
                      <a:endParaRPr lang="en-US" dirty="0">
                        <a:effectLst/>
                      </a:endParaRPr>
                    </a:p>
                  </a:txBody>
                  <a:tcPr/>
                </a:tc>
              </a:tr>
              <a:tr h="231772">
                <a:tc>
                  <a:txBody>
                    <a:bodyPr/>
                    <a:lstStyle/>
                    <a:p>
                      <a:pPr rtl="0" fontAlgn="base"/>
                      <a:r>
                        <a:rPr lang="en-US">
                          <a:effectLst/>
                        </a:rPr>
                        <a:t>Ketch​</a:t>
                      </a:r>
                    </a:p>
                  </a:txBody>
                  <a:tcPr/>
                </a:tc>
                <a:tc>
                  <a:txBody>
                    <a:bodyPr/>
                    <a:lstStyle/>
                    <a:p>
                      <a:pPr rtl="0" fontAlgn="base"/>
                      <a:r>
                        <a:rPr lang="en-US">
                          <a:effectLst/>
                        </a:rPr>
                        <a:t>114​</a:t>
                      </a:r>
                    </a:p>
                  </a:txBody>
                  <a:tcPr/>
                </a:tc>
                <a:tc>
                  <a:txBody>
                    <a:bodyPr/>
                    <a:lstStyle/>
                    <a:p>
                      <a:pPr rtl="0" fontAlgn="base"/>
                      <a:r>
                        <a:rPr lang="en-US">
                          <a:effectLst/>
                        </a:rPr>
                        <a:t>102/12</a:t>
                      </a:r>
                    </a:p>
                  </a:txBody>
                  <a:tcPr/>
                </a:tc>
              </a:tr>
              <a:tr h="231772">
                <a:tc>
                  <a:txBody>
                    <a:bodyPr/>
                    <a:lstStyle/>
                    <a:p>
                      <a:pPr rtl="0" fontAlgn="base"/>
                      <a:r>
                        <a:rPr lang="en-US">
                          <a:effectLst/>
                        </a:rPr>
                        <a:t>Leopard​</a:t>
                      </a:r>
                    </a:p>
                  </a:txBody>
                  <a:tcPr/>
                </a:tc>
                <a:tc>
                  <a:txBody>
                    <a:bodyPr/>
                    <a:lstStyle/>
                    <a:p>
                      <a:pPr rtl="0" fontAlgn="base"/>
                      <a:r>
                        <a:rPr lang="en-US">
                          <a:effectLst/>
                        </a:rPr>
                        <a:t>200​</a:t>
                      </a:r>
                    </a:p>
                  </a:txBody>
                  <a:tcPr/>
                </a:tc>
                <a:tc>
                  <a:txBody>
                    <a:bodyPr/>
                    <a:lstStyle/>
                    <a:p>
                      <a:pPr rtl="0" fontAlgn="base"/>
                      <a:r>
                        <a:rPr lang="en-US">
                          <a:effectLst/>
                        </a:rPr>
                        <a:t>180/20</a:t>
                      </a:r>
                    </a:p>
                  </a:txBody>
                  <a:tcPr/>
                </a:tc>
              </a:tr>
              <a:tr h="231772">
                <a:tc>
                  <a:txBody>
                    <a:bodyPr/>
                    <a:lstStyle/>
                    <a:p>
                      <a:pPr rtl="0" fontAlgn="base"/>
                      <a:r>
                        <a:rPr lang="en-US">
                          <a:effectLst/>
                        </a:rPr>
                        <a:t>Motorbikes​</a:t>
                      </a:r>
                    </a:p>
                  </a:txBody>
                  <a:tcPr/>
                </a:tc>
                <a:tc>
                  <a:txBody>
                    <a:bodyPr/>
                    <a:lstStyle/>
                    <a:p>
                      <a:pPr rtl="0" fontAlgn="base"/>
                      <a:r>
                        <a:rPr lang="en-US">
                          <a:effectLst/>
                        </a:rPr>
                        <a:t>798​</a:t>
                      </a:r>
                    </a:p>
                  </a:txBody>
                  <a:tcPr/>
                </a:tc>
                <a:tc>
                  <a:txBody>
                    <a:bodyPr/>
                    <a:lstStyle/>
                    <a:p>
                      <a:pPr rtl="0" fontAlgn="base"/>
                      <a:r>
                        <a:rPr lang="en-US">
                          <a:effectLst/>
                        </a:rPr>
                        <a:t>718/80</a:t>
                      </a:r>
                      <a:endParaRPr lang="en-US" dirty="0">
                        <a:effectLst/>
                      </a:endParaRPr>
                    </a:p>
                  </a:txBody>
                  <a:tcPr/>
                </a:tc>
              </a:tr>
              <a:tr h="231772">
                <a:tc>
                  <a:txBody>
                    <a:bodyPr/>
                    <a:lstStyle/>
                    <a:p>
                      <a:pPr rtl="0" fontAlgn="base"/>
                      <a:r>
                        <a:rPr lang="en-US">
                          <a:effectLst/>
                        </a:rPr>
                        <a:t>Watch​</a:t>
                      </a:r>
                    </a:p>
                  </a:txBody>
                  <a:tcPr/>
                </a:tc>
                <a:tc>
                  <a:txBody>
                    <a:bodyPr/>
                    <a:lstStyle/>
                    <a:p>
                      <a:pPr rtl="0" fontAlgn="base"/>
                      <a:r>
                        <a:rPr lang="en-US">
                          <a:effectLst/>
                        </a:rPr>
                        <a:t>239​</a:t>
                      </a:r>
                    </a:p>
                  </a:txBody>
                  <a:tcPr/>
                </a:tc>
                <a:tc>
                  <a:txBody>
                    <a:bodyPr/>
                    <a:lstStyle/>
                    <a:p>
                      <a:pPr rtl="0" fontAlgn="base"/>
                      <a:r>
                        <a:rPr lang="en-US">
                          <a:effectLst/>
                        </a:rPr>
                        <a:t>215/24</a:t>
                      </a:r>
                      <a:endParaRPr lang="en-US" dirty="0">
                        <a:effectLst/>
                      </a:endParaRPr>
                    </a:p>
                  </a:txBody>
                  <a:tcPr/>
                </a:tc>
              </a:tr>
              <a:tr h="231772">
                <a:tc>
                  <a:txBody>
                    <a:bodyPr/>
                    <a:lstStyle/>
                    <a:p>
                      <a:pPr rtl="0" fontAlgn="base"/>
                      <a:r>
                        <a:rPr lang="en-US">
                          <a:effectLst/>
                        </a:rPr>
                        <a:t>Total Train /Validation</a:t>
                      </a:r>
                    </a:p>
                  </a:txBody>
                  <a:tcPr/>
                </a:tc>
                <a:tc>
                  <a:txBody>
                    <a:bodyPr/>
                    <a:lstStyle/>
                    <a:p>
                      <a:pPr rtl="0" fontAlgn="auto"/>
                      <a:r>
                        <a:rPr lang="en-US" dirty="0">
                          <a:effectLst/>
                        </a:rPr>
                        <a:t>​2925</a:t>
                      </a:r>
                      <a:endParaRPr lang="en-US" dirty="0">
                        <a:effectLst/>
                        <a:latin typeface="Avenir Next LT Pro" pitchFamily="34" charset="0" panose="020B0504020202020204"/>
                      </a:endParaRPr>
                    </a:p>
                  </a:txBody>
                  <a:tcPr/>
                </a:tc>
                <a:tc>
                  <a:txBody>
                    <a:bodyPr/>
                    <a:lstStyle/>
                    <a:p>
                      <a:pPr rtl="0" fontAlgn="base"/>
                      <a:r>
                        <a:rPr lang="en-US" dirty="0">
                          <a:effectLst/>
                        </a:rPr>
                        <a:t>2630/295</a:t>
                      </a:r>
                    </a:p>
                  </a:txBody>
                  <a:tcPr/>
                </a:tc>
              </a:tr>
            </a:tbl>
          </a:graphicData>
        </a:graphic>
      </p:graphicFrame>
      <p:sp>
        <p:nvSpPr>
          <p:cNvPr id="3" name="TextBox 2"/>
          <p:cNvSpPr txBox="1"/>
          <p:nvPr/>
        </p:nvSpPr>
        <p:spPr>
          <a:xfrm>
            <a:off x="7156173" y="5504694"/>
            <a:ext cx="3852823" cy="400110"/>
          </a:xfrm>
          <a:prstGeom prst="rect">
            <a:avLst/>
          </a:prstGeom>
          <a:noFill/>
        </p:spPr>
        <p:txBody>
          <a:bodyPr wrap="square" rtlCol="0">
            <a:spAutoFit/>
          </a:bodyPr>
          <a:lstStyle/>
          <a:p>
            <a:r>
              <a:rPr lang="en-US" sz="2000" dirty="0">
                <a:latin typeface="Times New Roman" pitchFamily="18" charset="0" panose="02020603050405020304"/>
                <a:cs typeface="Times New Roman" pitchFamily="18" charset="0" panose="02020603050405020304"/>
              </a:rPr>
              <a:t>validation accuracy = </a:t>
            </a:r>
            <a:r>
              <a:rPr lang="en-US" sz="2000" b="1" dirty="0">
                <a:latin typeface="Times New Roman" pitchFamily="18" charset="0" panose="02020603050405020304"/>
                <a:cs typeface="Times New Roman" pitchFamily="18" charset="0" panose="02020603050405020304"/>
              </a:rPr>
              <a:t>95%</a:t>
            </a:r>
            <a:endParaRPr lang="en-IN" sz="2000" b="1" dirty="0">
              <a:latin typeface="Times New Roman" pitchFamily="18" charset="0" panose="02020603050405020304"/>
              <a:cs typeface="Times New Roman" pitchFamily="18" charset="0" panose="020206030504050203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t>Two Stages of Object Detection</a:t>
            </a:r>
            <a:endParaRPr lang="en-IN" dirty="0"/>
          </a:p>
        </p:txBody>
      </p:sp>
      <p:sp>
        <p:nvSpPr>
          <p:cNvPr id="3" name="Content Placeholder 2"/>
          <p:cNvSpPr>
            <a:spLocks noGrp="1" noEditPoints="1"/>
          </p:cNvSpPr>
          <p:nvPr>
            <p:ph idx="1"/>
          </p:nvPr>
        </p:nvSpPr>
        <p:spPr/>
        <p:txBody>
          <a:bodyPr>
            <a:normAutofit/>
          </a:bodyPr>
          <a:lstStyle/>
          <a:p>
            <a:r>
              <a:rPr lang="en-US" sz="2000" dirty="0">
                <a:solidFill>
                  <a:schemeClr val="tx1">
                    <a:alpha val="70000"/>
                  </a:schemeClr>
                </a:solidFill>
                <a:latin typeface="Times New Roman" pitchFamily="18" charset="0" panose="02020603050405020304"/>
                <a:cs typeface="Times New Roman" pitchFamily="18" charset="0" panose="02020603050405020304"/>
              </a:rPr>
              <a:t>1.Region proposal</a:t>
            </a:r>
          </a:p>
          <a:p>
            <a:pPr lvl="1"/>
            <a:r>
              <a:rPr lang="en-US" sz="2000" dirty="0">
                <a:solidFill>
                  <a:schemeClr val="tx1">
                    <a:alpha val="70000"/>
                  </a:schemeClr>
                </a:solidFill>
                <a:latin typeface="Times New Roman" pitchFamily="18" charset="0" panose="02020603050405020304"/>
                <a:cs typeface="Times New Roman" pitchFamily="18" charset="0" panose="02020603050405020304"/>
              </a:rPr>
              <a:t>(i) sliding window</a:t>
            </a:r>
          </a:p>
          <a:p>
            <a:pPr lvl="1"/>
            <a:r>
              <a:rPr lang="en-US" sz="2000" dirty="0">
                <a:solidFill>
                  <a:schemeClr val="tx1">
                    <a:alpha val="70000"/>
                  </a:schemeClr>
                </a:solidFill>
                <a:latin typeface="Times New Roman" pitchFamily="18" charset="0" panose="02020603050405020304"/>
                <a:cs typeface="Times New Roman" pitchFamily="18" charset="0" panose="02020603050405020304"/>
              </a:rPr>
              <a:t>(ii) selective search</a:t>
            </a:r>
          </a:p>
          <a:p>
            <a:r>
              <a:rPr lang="en-US" sz="2000" dirty="0">
                <a:solidFill>
                  <a:schemeClr val="tx1">
                    <a:alpha val="70000"/>
                  </a:schemeClr>
                </a:solidFill>
                <a:latin typeface="Times New Roman" pitchFamily="18" charset="0" panose="02020603050405020304"/>
                <a:cs typeface="Times New Roman" pitchFamily="18" charset="0" panose="02020603050405020304"/>
              </a:rPr>
              <a:t>2.Object Detection and classification</a:t>
            </a:r>
            <a:endParaRPr lang="en-IN" sz="2000" dirty="0">
              <a:solidFill>
                <a:schemeClr val="tx1">
                  <a:alpha val="70000"/>
                </a:schemeClr>
              </a:solidFill>
              <a:latin typeface="Times New Roman" pitchFamily="18" charset="0" panose="02020603050405020304"/>
              <a:cs typeface="Times New Roman" pitchFamily="18" charset="0" panose="020206030504050203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solidFill>
                  <a:schemeClr val="tx1"/>
                </a:solidFill>
                <a:latin typeface="Times New Roman" pitchFamily="18" charset="0" panose="02020603050405020304"/>
                <a:cs typeface="Times New Roman" pitchFamily="18" charset="0" panose="02020603050405020304"/>
              </a:rPr>
              <a:t>Sliding window</a:t>
            </a:r>
            <a:endParaRPr lang="en-IN" dirty="0">
              <a:solidFill>
                <a:schemeClr val="tx1"/>
              </a:solidFill>
              <a:latin typeface="Times New Roman" pitchFamily="18" charset="0" panose="02020603050405020304"/>
              <a:cs typeface="Times New Roman" pitchFamily="18" charset="0" panose="02020603050405020304"/>
            </a:endParaRPr>
          </a:p>
        </p:txBody>
      </p:sp>
      <p:pic>
        <p:nvPicPr>
          <p:cNvPr id="5" name="Content Placeholder 4"/>
          <p:cNvPicPr>
            <a:picLocks noGrp="1" noChangeAspect="1"/>
          </p:cNvPicPr>
          <p:nvPr>
            <p:ph idx="1"/>
          </p:nvPr>
        </p:nvPicPr>
        <p:blipFill>
          <a:blip r:embed="rId1"/>
          <a:srcRect l="7639" r="7466"/>
          <a:stretch/>
        </p:blipFill>
        <p:spPr>
          <a:xfrm>
            <a:off x="490518" y="2358886"/>
            <a:ext cx="5367759" cy="3855093"/>
          </a:xfrm>
          <a:prstGeom prst="rect">
            <a:avLst/>
          </a:prstGeom>
        </p:spPr>
      </p:pic>
      <p:pic>
        <p:nvPicPr>
          <p:cNvPr id="7" name="Picture 6"/>
          <p:cNvPicPr>
            <a:picLocks noChangeAspect="1"/>
          </p:cNvPicPr>
          <p:nvPr/>
        </p:nvPicPr>
        <p:blipFill>
          <a:blip r:embed="rId2"/>
          <a:srcRect l="1957" t="3649" r="27391" b="13992"/>
          <a:stretch/>
        </p:blipFill>
        <p:spPr>
          <a:xfrm>
            <a:off x="5875777" y="2358886"/>
            <a:ext cx="5825705" cy="381807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573156" y="359763"/>
            <a:ext cx="10515600" cy="1325563"/>
          </a:xfrm>
        </p:spPr>
        <p:txBody>
          <a:bodyPr/>
          <a:lstStyle/>
          <a:p>
            <a:r>
              <a:rPr lang="en-US" dirty="0">
                <a:solidFill>
                  <a:schemeClr val="tx1"/>
                </a:solidFill>
                <a:latin typeface="Times New Roman" pitchFamily="18" charset="0" panose="02020603050405020304"/>
                <a:cs typeface="Times New Roman" pitchFamily="18" charset="0" panose="02020603050405020304"/>
              </a:rPr>
              <a:t>			Selective search</a:t>
            </a:r>
            <a:endParaRPr lang="en-IN" dirty="0">
              <a:solidFill>
                <a:schemeClr val="tx1"/>
              </a:solidFill>
              <a:latin typeface="Times New Roman" pitchFamily="18" charset="0" panose="02020603050405020304"/>
              <a:cs typeface="Times New Roman" pitchFamily="18" charset="0" panose="02020603050405020304"/>
            </a:endParaRPr>
          </a:p>
        </p:txBody>
      </p:sp>
      <p:pic>
        <p:nvPicPr>
          <p:cNvPr id="5" name="Content Placeholder 4"/>
          <p:cNvPicPr>
            <a:picLocks noGrp="1" noChangeAspect="1"/>
          </p:cNvPicPr>
          <p:nvPr>
            <p:ph idx="1"/>
          </p:nvPr>
        </p:nvPicPr>
        <p:blipFill>
          <a:blip r:embed="rId1"/>
          <a:srcRect r="14464" b="4253"/>
          <a:stretch/>
        </p:blipFill>
        <p:spPr>
          <a:xfrm>
            <a:off x="2295940" y="1685326"/>
            <a:ext cx="7298635" cy="459339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endParaRPr lang="en-IN"/>
          </a:p>
        </p:txBody>
      </p:sp>
      <p:pic>
        <p:nvPicPr>
          <p:cNvPr id="5" name="Content Placeholder 4"/>
          <p:cNvPicPr>
            <a:picLocks noGrp="1" noChangeAspect="1"/>
          </p:cNvPicPr>
          <p:nvPr>
            <p:ph idx="1"/>
          </p:nvPr>
        </p:nvPicPr>
        <p:blipFill>
          <a:blip r:embed="rId1"/>
          <a:srcRect l="712" t="2812" r="827" b="6976"/>
          <a:stretch/>
        </p:blipFill>
        <p:spPr>
          <a:xfrm>
            <a:off x="569844" y="681037"/>
            <a:ext cx="11052314" cy="569325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endParaRPr lang="en-IN"/>
          </a:p>
        </p:txBody>
      </p:sp>
      <p:pic>
        <p:nvPicPr>
          <p:cNvPr id="5" name="Content Placeholder 4"/>
          <p:cNvPicPr>
            <a:picLocks noGrp="1" noChangeAspect="1"/>
          </p:cNvPicPr>
          <p:nvPr>
            <p:ph idx="1"/>
          </p:nvPr>
        </p:nvPicPr>
        <p:blipFill>
          <a:blip r:embed="rId1"/>
          <a:srcRect t="6841" r="5283" b="10309"/>
          <a:stretch/>
        </p:blipFill>
        <p:spPr>
          <a:xfrm>
            <a:off x="512093" y="516835"/>
            <a:ext cx="11183162" cy="583095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p:cNvPicPr>
            <a:picLocks noGrp="1" noChangeAspect="1"/>
          </p:cNvPicPr>
          <p:nvPr>
            <p:ph idx="1"/>
          </p:nvPr>
        </p:nvPicPr>
        <p:blipFill>
          <a:blip r:embed="rId1">
            <a:alphaModFix amt="80000"/>
          </a:blip>
          <a:srcRect l="1344" t="3196" r="969" b="2025"/>
          <a:stretch/>
        </p:blipFill>
        <p:spPr>
          <a:xfrm>
            <a:off x="1855304" y="1056859"/>
            <a:ext cx="7792278" cy="426933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normAutofit/>
          </a:bodyPr>
          <a:lstStyle/>
          <a:p>
            <a:r>
              <a:rPr lang="en-US" sz="3200" dirty="0">
                <a:latin typeface="Times New Roman" pitchFamily="18" charset="0" panose="02020603050405020304"/>
                <a:cs typeface="Times New Roman" pitchFamily="18" charset="0" panose="02020603050405020304"/>
              </a:rPr>
              <a:t>MNIST –Dataset </a:t>
            </a:r>
            <a:endParaRPr lang="en-IN" sz="3200" dirty="0">
              <a:latin typeface="Times New Roman" pitchFamily="18" charset="0" panose="02020603050405020304"/>
              <a:cs typeface="Times New Roman" pitchFamily="18" charset="0" panose="02020603050405020304"/>
            </a:endParaRPr>
          </a:p>
        </p:txBody>
      </p:sp>
      <p:sp>
        <p:nvSpPr>
          <p:cNvPr id="3" name="Content Placeholder 2"/>
          <p:cNvSpPr>
            <a:spLocks noGrp="1" noEditPoints="1"/>
          </p:cNvSpPr>
          <p:nvPr>
            <p:ph idx="1"/>
          </p:nvPr>
        </p:nvSpPr>
        <p:spPr/>
        <p:txBody>
          <a:bodyPr/>
          <a:lstStyle/>
          <a:p>
            <a:r>
              <a:rPr lang="en-US" sz="2000" dirty="0">
                <a:solidFill>
                  <a:schemeClr val="tx1">
                    <a:alpha val="70000"/>
                  </a:schemeClr>
                </a:solidFill>
                <a:latin typeface="Times New Roman" pitchFamily="18" charset="0" panose="02020603050405020304"/>
                <a:cs typeface="Times New Roman" pitchFamily="18" charset="0" panose="02020603050405020304"/>
              </a:rPr>
              <a:t>Total images = 70,000</a:t>
            </a:r>
          </a:p>
          <a:p>
            <a:r>
              <a:rPr lang="en-US" sz="2000" dirty="0">
                <a:solidFill>
                  <a:schemeClr val="tx1">
                    <a:alpha val="70000"/>
                  </a:schemeClr>
                </a:solidFill>
                <a:latin typeface="Times New Roman" pitchFamily="18" charset="0" panose="02020603050405020304"/>
                <a:cs typeface="Times New Roman" pitchFamily="18" charset="0" panose="02020603050405020304"/>
              </a:rPr>
              <a:t>Size = 28 x 28</a:t>
            </a:r>
          </a:p>
          <a:p>
            <a:r>
              <a:rPr lang="en-US" sz="2000" dirty="0">
                <a:solidFill>
                  <a:schemeClr val="tx1">
                    <a:alpha val="70000"/>
                  </a:schemeClr>
                </a:solidFill>
                <a:latin typeface="Times New Roman" pitchFamily="18" charset="0" panose="02020603050405020304"/>
                <a:cs typeface="Times New Roman" pitchFamily="18" charset="0" panose="02020603050405020304"/>
              </a:rPr>
              <a:t>Number of classes = 10 (0-9)</a:t>
            </a:r>
          </a:p>
          <a:p>
            <a:r>
              <a:rPr lang="en-US" sz="2000" dirty="0">
                <a:solidFill>
                  <a:schemeClr val="tx1">
                    <a:alpha val="70000"/>
                  </a:schemeClr>
                </a:solidFill>
                <a:latin typeface="Times New Roman" pitchFamily="18" charset="0" panose="02020603050405020304"/>
                <a:cs typeface="Times New Roman" pitchFamily="18" charset="0" panose="02020603050405020304"/>
              </a:rPr>
              <a:t>Training Data -60,000</a:t>
            </a:r>
          </a:p>
          <a:p>
            <a:r>
              <a:rPr lang="en-US" sz="2000" dirty="0">
                <a:solidFill>
                  <a:schemeClr val="tx1">
                    <a:alpha val="70000"/>
                  </a:schemeClr>
                </a:solidFill>
                <a:latin typeface="Times New Roman" pitchFamily="18" charset="0" panose="02020603050405020304"/>
                <a:cs typeface="Times New Roman" pitchFamily="18" charset="0" panose="02020603050405020304"/>
              </a:rPr>
              <a:t>Validation Data-10,000</a:t>
            </a:r>
          </a:p>
          <a:p>
            <a:endParaRPr lang="en-US" dirty="0"/>
          </a:p>
          <a:p>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p:bgPr>
    </p:bg>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747270" y="347145"/>
            <a:ext cx="9896061" cy="644180"/>
          </a:xfrm>
        </p:spPr>
        <p:txBody>
          <a:bodyPr>
            <a:normAutofit fontScale="90000"/>
          </a:bodyPr>
          <a:lstStyle/>
          <a:p>
            <a:r>
              <a:rPr lang="en-US" dirty="0"/>
              <a:t>Steps</a:t>
            </a:r>
            <a:endParaRPr lang="en-IN" dirty="0"/>
          </a:p>
        </p:txBody>
      </p:sp>
      <p:sp>
        <p:nvSpPr>
          <p:cNvPr id="3" name="Content Placeholder 2"/>
          <p:cNvSpPr>
            <a:spLocks noGrp="1" noEditPoints="1"/>
          </p:cNvSpPr>
          <p:nvPr>
            <p:ph idx="1"/>
          </p:nvPr>
        </p:nvSpPr>
        <p:spPr>
          <a:xfrm>
            <a:off x="644387" y="1308136"/>
            <a:ext cx="10903226" cy="5017274"/>
          </a:xfrm>
        </p:spPr>
        <p:txBody>
          <a:bodyPr>
            <a:noAutofit/>
          </a:bodyPr>
          <a:lstStyle/>
          <a:p>
            <a:pPr marL="228600" indent="0">
              <a:buNone/>
            </a:pPr>
            <a:r>
              <a:rPr lang="en-US" sz="2000" dirty="0">
                <a:solidFill>
                  <a:schemeClr val="tx1"/>
                </a:solidFill>
                <a:latin typeface="Times New Roman" pitchFamily="18" charset="0" panose="02020603050405020304"/>
                <a:cs typeface="Times New Roman" pitchFamily="18" charset="0" panose="02020603050405020304"/>
              </a:rPr>
              <a:t>    </a:t>
            </a:r>
          </a:p>
          <a:p>
            <a:pPr marL="457200" lvl="1" indent="0">
              <a:buNone/>
            </a:pPr>
            <a:endParaRPr lang="en-IN" sz="2000" b="0" i="0" dirty="0">
              <a:solidFill>
                <a:srgbClr val="212121"/>
              </a:solidFill>
              <a:effectLst/>
              <a:latin typeface="Times New Roman" pitchFamily="18" charset="0" panose="02020603050405020304"/>
              <a:cs typeface="Times New Roman" pitchFamily="18" charset="0" panose="02020603050405020304"/>
            </a:endParaRPr>
          </a:p>
          <a:p>
            <a:pPr lvl="1"/>
            <a:endParaRPr lang="en-IN" sz="2000" dirty="0">
              <a:solidFill>
                <a:schemeClr val="tx1"/>
              </a:solidFill>
              <a:latin typeface="Times New Roman" pitchFamily="18" charset="0" panose="02020603050405020304"/>
              <a:cs typeface="Times New Roman" pitchFamily="18" charset="0" panose="02020603050405020304"/>
            </a:endParaRPr>
          </a:p>
        </p:txBody>
      </p:sp>
      <p:sp>
        <p:nvSpPr>
          <p:cNvPr id="4" name="Rectangle 3"/>
          <p:cNvSpPr/>
          <p:nvPr/>
        </p:nvSpPr>
        <p:spPr>
          <a:xfrm>
            <a:off x="4191171" y="14571"/>
            <a:ext cx="3008243" cy="644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Times New Roman" pitchFamily="18" charset="0" panose="02020603050405020304"/>
                <a:cs typeface="Times New Roman" pitchFamily="18" charset="0" panose="02020603050405020304"/>
              </a:rPr>
              <a:t>Data preprocessing</a:t>
            </a:r>
            <a:endParaRPr lang="en-IN" dirty="0"/>
          </a:p>
        </p:txBody>
      </p:sp>
      <p:sp>
        <p:nvSpPr>
          <p:cNvPr id="6" name="Rectangle 5"/>
          <p:cNvSpPr/>
          <p:nvPr/>
        </p:nvSpPr>
        <p:spPr>
          <a:xfrm>
            <a:off x="4191170" y="1400969"/>
            <a:ext cx="3008243" cy="644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1" indent="0">
              <a:buNone/>
            </a:pPr>
            <a:r>
              <a:rPr lang="en-US" sz="1800" b="0" i="0" dirty="0">
                <a:solidFill>
                  <a:schemeClr val="tx1"/>
                </a:solidFill>
                <a:effectLst/>
                <a:latin typeface="Times New Roman" pitchFamily="18" charset="0" panose="02020603050405020304"/>
                <a:cs typeface="Times New Roman" pitchFamily="18" charset="0" panose="02020603050405020304"/>
              </a:rPr>
              <a:t> </a:t>
            </a:r>
            <a:r>
              <a:rPr lang="en-IN" sz="1800" b="0" i="0" dirty="0">
                <a:solidFill>
                  <a:srgbClr val="212121"/>
                </a:solidFill>
                <a:effectLst/>
                <a:latin typeface="Times New Roman" pitchFamily="18" charset="0" panose="02020603050405020304"/>
                <a:cs typeface="Times New Roman" pitchFamily="18" charset="0" panose="02020603050405020304"/>
              </a:rPr>
              <a:t>Data Visualization</a:t>
            </a:r>
          </a:p>
        </p:txBody>
      </p:sp>
      <p:sp>
        <p:nvSpPr>
          <p:cNvPr id="7" name="Rectangle 6"/>
          <p:cNvSpPr/>
          <p:nvPr/>
        </p:nvSpPr>
        <p:spPr>
          <a:xfrm>
            <a:off x="4191170" y="2774640"/>
            <a:ext cx="3008243" cy="644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1" indent="0">
              <a:buNone/>
            </a:pPr>
            <a:r>
              <a:rPr lang="en-IN" sz="1800" b="0" i="0" dirty="0">
                <a:solidFill>
                  <a:srgbClr val="212121"/>
                </a:solidFill>
                <a:effectLst/>
                <a:latin typeface="Times New Roman" pitchFamily="18" charset="0" panose="02020603050405020304"/>
                <a:cs typeface="Times New Roman" pitchFamily="18" charset="0" panose="02020603050405020304"/>
              </a:rPr>
              <a:t> Define the Network</a:t>
            </a:r>
          </a:p>
        </p:txBody>
      </p:sp>
      <p:sp>
        <p:nvSpPr>
          <p:cNvPr id="8" name="Rectangle 7"/>
          <p:cNvSpPr/>
          <p:nvPr/>
        </p:nvSpPr>
        <p:spPr>
          <a:xfrm>
            <a:off x="4191169" y="6109649"/>
            <a:ext cx="3008243" cy="644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1" indent="0">
              <a:buNone/>
            </a:pPr>
            <a:r>
              <a:rPr lang="en-US" sz="1800" dirty="0">
                <a:solidFill>
                  <a:srgbClr val="212121"/>
                </a:solidFill>
                <a:latin typeface="Times New Roman" pitchFamily="18" charset="0" panose="02020603050405020304"/>
                <a:cs typeface="Times New Roman" pitchFamily="18" charset="0" panose="02020603050405020304"/>
              </a:rPr>
              <a:t>Model Evaluation</a:t>
            </a:r>
            <a:endParaRPr lang="en-IN" sz="1800" b="0" i="0" dirty="0">
              <a:solidFill>
                <a:srgbClr val="212121"/>
              </a:solidFill>
              <a:effectLst/>
              <a:latin typeface="Times New Roman" pitchFamily="18" charset="0" panose="02020603050405020304"/>
              <a:cs typeface="Times New Roman" pitchFamily="18" charset="0" panose="02020603050405020304"/>
            </a:endParaRPr>
          </a:p>
        </p:txBody>
      </p:sp>
      <p:sp>
        <p:nvSpPr>
          <p:cNvPr id="9" name="Flowchart: Decision 8"/>
          <p:cNvSpPr/>
          <p:nvPr/>
        </p:nvSpPr>
        <p:spPr>
          <a:xfrm>
            <a:off x="4298631" y="4106820"/>
            <a:ext cx="2630554" cy="153135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imes New Roman" pitchFamily="18" charset="0" panose="02020603050405020304"/>
                <a:cs typeface="Times New Roman" pitchFamily="18" charset="0" panose="02020603050405020304"/>
              </a:rPr>
              <a:t>Training &amp;validation</a:t>
            </a:r>
            <a:endParaRPr lang="en-IN" sz="2000" dirty="0">
              <a:solidFill>
                <a:schemeClr val="tx1"/>
              </a:solidFill>
              <a:latin typeface="Times New Roman" pitchFamily="18" charset="0" panose="02020603050405020304"/>
              <a:cs typeface="Times New Roman" pitchFamily="18" charset="0" panose="02020603050405020304"/>
            </a:endParaRPr>
          </a:p>
        </p:txBody>
      </p:sp>
      <p:sp>
        <p:nvSpPr>
          <p:cNvPr id="12" name="Arrow: Down 11"/>
          <p:cNvSpPr/>
          <p:nvPr/>
        </p:nvSpPr>
        <p:spPr>
          <a:xfrm>
            <a:off x="5499392" y="678490"/>
            <a:ext cx="229033" cy="7190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Down 15"/>
          <p:cNvSpPr/>
          <p:nvPr/>
        </p:nvSpPr>
        <p:spPr>
          <a:xfrm>
            <a:off x="5499392" y="3418820"/>
            <a:ext cx="229033" cy="7190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Down 16"/>
          <p:cNvSpPr/>
          <p:nvPr/>
        </p:nvSpPr>
        <p:spPr>
          <a:xfrm>
            <a:off x="5499392" y="2055633"/>
            <a:ext cx="229033" cy="7190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Down 17"/>
          <p:cNvSpPr/>
          <p:nvPr/>
        </p:nvSpPr>
        <p:spPr>
          <a:xfrm>
            <a:off x="5522583" y="5631154"/>
            <a:ext cx="182650" cy="4815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2676939" y="205234"/>
            <a:ext cx="10515600" cy="1325563"/>
          </a:xfrm>
        </p:spPr>
        <p:txBody>
          <a:bodyPr/>
          <a:lstStyle/>
          <a:p>
            <a:r>
              <a:rPr lang="en-US" dirty="0"/>
              <a:t>1.Data Preprocessing</a:t>
            </a:r>
            <a:endParaRPr lang="en-IN" dirty="0"/>
          </a:p>
        </p:txBody>
      </p:sp>
      <p:sp>
        <p:nvSpPr>
          <p:cNvPr id="3" name="Content Placeholder 2"/>
          <p:cNvSpPr>
            <a:spLocks noGrp="1" noEditPoints="1"/>
          </p:cNvSpPr>
          <p:nvPr>
            <p:ph idx="1"/>
          </p:nvPr>
        </p:nvSpPr>
        <p:spPr>
          <a:xfrm>
            <a:off x="559904" y="1530797"/>
            <a:ext cx="10515600" cy="3998306"/>
          </a:xfrm>
        </p:spPr>
        <p:txBody>
          <a:bodyPr>
            <a:normAutofit/>
          </a:bodyPr>
          <a:lstStyle/>
          <a:p>
            <a:pPr algn="l"/>
            <a:r>
              <a:rPr lang="en-US" sz="2000" b="0" i="0" dirty="0">
                <a:solidFill>
                  <a:srgbClr val="212121"/>
                </a:solidFill>
                <a:effectLst/>
                <a:latin typeface="Times New Roman" pitchFamily="18" charset="0" panose="02020603050405020304"/>
                <a:cs typeface="Times New Roman" pitchFamily="18" charset="0" panose="02020603050405020304"/>
              </a:rPr>
              <a:t> using the </a:t>
            </a:r>
            <a:r>
              <a:rPr lang="en-US" sz="2000" b="0" i="0" dirty="0">
                <a:solidFill>
                  <a:srgbClr val="212121"/>
                </a:solidFill>
                <a:effectLst/>
                <a:latin typeface="Times New Roman" pitchFamily="18" charset="0" panose="02020603050405020304"/>
                <a:cs typeface="Times New Roman" pitchFamily="18" charset="0" panose="02020603050405020304"/>
                <a:hlinkClick r:id="rId1"/>
              </a:rPr>
              <a:t>MNIST</a:t>
            </a:r>
            <a:r>
              <a:rPr lang="en-US" sz="2000" b="0" i="0" dirty="0">
                <a:solidFill>
                  <a:srgbClr val="212121"/>
                </a:solidFill>
                <a:effectLst/>
                <a:latin typeface="Times New Roman" pitchFamily="18" charset="0" panose="02020603050405020304"/>
                <a:cs typeface="Times New Roman" pitchFamily="18" charset="0" panose="02020603050405020304"/>
              </a:rPr>
              <a:t> dataset to synthesize a custom dataset for the task:</a:t>
            </a:r>
          </a:p>
          <a:p>
            <a:pPr algn="l">
              <a:buFont typeface="Arial" pitchFamily="34" charset="0" panose="020B0604020202020204"/>
              <a:buChar char="•"/>
            </a:pPr>
            <a:r>
              <a:rPr lang="en-US" sz="2000" b="0" i="0" dirty="0">
                <a:solidFill>
                  <a:srgbClr val="212121"/>
                </a:solidFill>
                <a:effectLst/>
                <a:latin typeface="Times New Roman" pitchFamily="18" charset="0" panose="02020603050405020304"/>
                <a:cs typeface="Times New Roman" pitchFamily="18" charset="0" panose="02020603050405020304"/>
              </a:rPr>
              <a:t>Place each "digit" image on a black canvas of width 75 x 75 at random locations.</a:t>
            </a:r>
          </a:p>
          <a:p>
            <a:pPr algn="l">
              <a:buFont typeface="Arial" pitchFamily="34" charset="0" panose="020B0604020202020204"/>
              <a:buChar char="•"/>
            </a:pPr>
            <a:r>
              <a:rPr lang="en-US" sz="2000" b="0" i="0" dirty="0">
                <a:solidFill>
                  <a:srgbClr val="212121"/>
                </a:solidFill>
                <a:effectLst/>
                <a:latin typeface="Times New Roman" pitchFamily="18" charset="0" panose="02020603050405020304"/>
                <a:cs typeface="Times New Roman" pitchFamily="18" charset="0" panose="02020603050405020304"/>
              </a:rPr>
              <a:t>Calculate the corresponding bounding boxes for those "digits".</a:t>
            </a:r>
          </a:p>
          <a:p>
            <a:pPr algn="l">
              <a:buFont typeface="Arial" pitchFamily="34" charset="0" panose="020B0604020202020204"/>
              <a:buChar char="•"/>
            </a:pPr>
            <a:r>
              <a:rPr lang="en-US" sz="2000" dirty="0">
                <a:solidFill>
                  <a:schemeClr val="tx1"/>
                </a:solidFill>
                <a:latin typeface="Times New Roman" pitchFamily="18" charset="0" panose="02020603050405020304"/>
                <a:cs typeface="Times New Roman" pitchFamily="18" charset="0" panose="02020603050405020304"/>
              </a:rPr>
              <a:t>getting training data and validation  data</a:t>
            </a:r>
            <a:endParaRPr lang="en-US" sz="2000" b="0" i="0" dirty="0">
              <a:solidFill>
                <a:srgbClr val="212121"/>
              </a:solidFill>
              <a:effectLst/>
              <a:latin typeface="Times New Roman" pitchFamily="18" charset="0" panose="02020603050405020304"/>
              <a:cs typeface="Times New Roman" pitchFamily="18" charset="0" panose="02020603050405020304"/>
            </a:endParaRPr>
          </a:p>
          <a:p>
            <a:endParaRPr lang="en-IN" sz="2000" dirty="0">
              <a:latin typeface="Times New Roman" pitchFamily="18" charset="0" panose="02020603050405020304"/>
              <a:cs typeface="Times New Roman" pitchFamily="18" charset="0" panose="02020603050405020304"/>
            </a:endParaRPr>
          </a:p>
        </p:txBody>
      </p:sp>
      <p:pic>
        <p:nvPicPr>
          <p:cNvPr id="5" name="Picture 4"/>
          <p:cNvPicPr>
            <a:picLocks noChangeAspect="1"/>
          </p:cNvPicPr>
          <p:nvPr/>
        </p:nvPicPr>
        <p:blipFill>
          <a:blip r:embed="rId2"/>
          <a:srcRect l="31847" t="34195" r="22066" b="23659"/>
          <a:stretch/>
        </p:blipFill>
        <p:spPr>
          <a:xfrm>
            <a:off x="6513351" y="3429000"/>
            <a:ext cx="4562153" cy="23456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useBgFill="1">
        <p:nvSpPr>
          <p:cNvPr id="59" name="Rectangle 5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ame 60"/>
          <p:cNvSpPr>
            <a:spLocks noGrp="1" noRot="1" noChangeAspect="1" noMove="1" noResize="1" noEditPoints="1" noAdjustHandles="1" noChangeArrowheads="1" noChangeShapeType="1" noTextEdit="1"/>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noEditPoints="1"/>
          </p:cNvSpPr>
          <p:nvPr>
            <p:ph type="title"/>
          </p:nvPr>
        </p:nvSpPr>
        <p:spPr>
          <a:xfrm>
            <a:off x="838201" y="857251"/>
            <a:ext cx="5796580"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cs typeface="Angsana New" pitchFamily="18" charset="-34" panose="02020603050405020304"/>
              </a:rPr>
              <a:t>Problem statement</a:t>
            </a:r>
            <a:endParaRPr lang="en-US" sz="4400">
              <a:gradFill flip="none" rotWithShape="1">
                <a:gsLst>
                  <a:gs pos="0">
                    <a:schemeClr val="accent5">
                      <a:alpha val="70000"/>
                    </a:schemeClr>
                  </a:gs>
                  <a:gs pos="100000">
                    <a:schemeClr val="accent1">
                      <a:alpha val="70000"/>
                    </a:schemeClr>
                  </a:gs>
                </a:gsLst>
                <a:lin ang="0" scaled="1"/>
                <a:tileRect/>
              </a:gradFill>
            </a:endParaRPr>
          </a:p>
        </p:txBody>
      </p:sp>
      <p:sp>
        <p:nvSpPr>
          <p:cNvPr id="3" name="Content Placeholder 2"/>
          <p:cNvSpPr>
            <a:spLocks noGrp="1" noEditPoints="1"/>
          </p:cNvSpPr>
          <p:nvPr>
            <p:ph idx="1"/>
          </p:nvPr>
        </p:nvSpPr>
        <p:spPr>
          <a:xfrm>
            <a:off x="838200" y="3190875"/>
            <a:ext cx="5796580" cy="2986087"/>
          </a:xfrm>
        </p:spPr>
        <p:txBody>
          <a:bodyPr vert="horz" lIns="91440" tIns="45720" rIns="91440" bIns="45720" rtlCol="0">
            <a:normAutofit/>
          </a:bodyPr>
          <a:lstStyle/>
          <a:p>
            <a:pPr marL="571500" indent="-342900">
              <a:buFont typeface="Courier New" pitchFamily="2" charset="2" panose="05000000000000000000"/>
              <a:buChar char="o"/>
            </a:pPr>
            <a:r>
              <a:rPr lang="en-US" sz="1800" dirty="0">
                <a:solidFill>
                  <a:schemeClr val="tx2">
                    <a:alpha val="60000"/>
                  </a:schemeClr>
                </a:solidFill>
                <a:latin typeface="Times New Roman" pitchFamily="18" charset="0" panose="02020603050405020304"/>
                <a:cs typeface="Times New Roman" pitchFamily="18" charset="0" panose="02020603050405020304"/>
              </a:rPr>
              <a:t>Consider an image containing objects of multiple classes</a:t>
            </a:r>
          </a:p>
          <a:p>
            <a:pPr marL="514350" indent="-285750">
              <a:buClr>
                <a:srgbClr val="EBF0E4"/>
              </a:buClr>
              <a:buFont typeface="Courier New" pitchFamily="2" charset="2" panose="05000000000000000000"/>
              <a:buChar char="o"/>
            </a:pPr>
            <a:r>
              <a:rPr lang="en-US" sz="1800" dirty="0">
                <a:solidFill>
                  <a:schemeClr val="tx2">
                    <a:alpha val="60000"/>
                  </a:schemeClr>
                </a:solidFill>
                <a:latin typeface="Times New Roman" pitchFamily="18" charset="0" panose="02020603050405020304"/>
                <a:cs typeface="Times New Roman" pitchFamily="18" charset="0" panose="02020603050405020304"/>
              </a:rPr>
              <a:t> How can we classify the image into multiple  classes?</a:t>
            </a:r>
          </a:p>
          <a:p>
            <a:pPr marL="571500" indent="-342900">
              <a:buFont typeface="Courier New" pitchFamily="2" charset="2" panose="05000000000000000000"/>
              <a:buChar char="o"/>
            </a:pPr>
            <a:r>
              <a:rPr lang="en-US" sz="1800" dirty="0">
                <a:solidFill>
                  <a:schemeClr val="tx2">
                    <a:alpha val="60000"/>
                  </a:schemeClr>
                </a:solidFill>
                <a:latin typeface="Times New Roman" pitchFamily="18" charset="0" panose="02020603050405020304"/>
                <a:cs typeface="Times New Roman" pitchFamily="18" charset="0" panose="02020603050405020304"/>
              </a:rPr>
              <a:t>How can we predict exact location of the object and draw bounding box?</a:t>
            </a:r>
          </a:p>
          <a:p>
            <a:pPr marL="571500" indent="-342900">
              <a:buFont typeface="Courier New" pitchFamily="2" charset="2" panose="05000000000000000000"/>
              <a:buChar char="o"/>
            </a:pPr>
            <a:r>
              <a:rPr lang="en-US" sz="1800" dirty="0">
                <a:solidFill>
                  <a:schemeClr val="tx2">
                    <a:alpha val="60000"/>
                  </a:schemeClr>
                </a:solidFill>
                <a:latin typeface="Times New Roman" pitchFamily="18" charset="0" panose="02020603050405020304"/>
                <a:cs typeface="Times New Roman" pitchFamily="18" charset="0" panose="02020603050405020304"/>
              </a:rPr>
              <a:t>How can we  do it accurately and faster?</a:t>
            </a:r>
          </a:p>
          <a:p>
            <a:pPr marL="571500" indent="-342900">
              <a:buClr>
                <a:srgbClr val="EBF0E4"/>
              </a:buClr>
              <a:buFont typeface="Courier New" pitchFamily="2" charset="2" panose="05000000000000000000"/>
              <a:buChar char="o"/>
            </a:pPr>
            <a:endParaRPr lang="en-US" sz="1800" dirty="0">
              <a:solidFill>
                <a:schemeClr val="tx2">
                  <a:alpha val="60000"/>
                </a:schemeClr>
              </a:solidFill>
              <a:latin typeface="Times New Roman" pitchFamily="18" charset="0" panose="02020603050405020304"/>
              <a:cs typeface="Times New Roman" pitchFamily="18" charset="0" panose="02020603050405020304"/>
            </a:endParaRPr>
          </a:p>
          <a:p>
            <a:pPr marL="800100" lvl="1" indent="-342900">
              <a:buFont typeface="Courier New" pitchFamily="2" charset="2" panose="05000000000000000000"/>
              <a:buChar char="o"/>
            </a:pPr>
            <a:endParaRPr lang="en-US" sz="1800" dirty="0">
              <a:solidFill>
                <a:schemeClr val="tx2">
                  <a:alpha val="60000"/>
                </a:schemeClr>
              </a:solidFill>
              <a:latin typeface="Times New Roman" pitchFamily="18" charset="0" panose="02020603050405020304"/>
              <a:cs typeface="Times New Roman" pitchFamily="18" charset="0" panose="02020603050405020304"/>
            </a:endParaRPr>
          </a:p>
        </p:txBody>
      </p:sp>
      <p:pic>
        <p:nvPicPr>
          <p:cNvPr id="18" name="Picture 4" descr="Many question marks on black background"/>
          <p:cNvPicPr>
            <a:picLocks noChangeAspect="1"/>
          </p:cNvPicPr>
          <p:nvPr/>
        </p:nvPicPr>
        <p:blipFill>
          <a:blip r:embed="rId1"/>
          <a:srcRect l="53676" r="1" b="1"/>
          <a:stretch/>
        </p:blipFill>
        <p:spPr>
          <a:xfrm>
            <a:off x="7236477" y="488577"/>
            <a:ext cx="4465948" cy="588084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715617" y="430463"/>
            <a:ext cx="10515600" cy="1325563"/>
          </a:xfrm>
        </p:spPr>
        <p:txBody>
          <a:bodyPr/>
          <a:lstStyle/>
          <a:p>
            <a:r>
              <a:rPr lang="en-US" dirty="0"/>
              <a:t>2.Data Visualization</a:t>
            </a:r>
            <a:endParaRPr lang="en-IN" dirty="0"/>
          </a:p>
        </p:txBody>
      </p:sp>
      <p:pic>
        <p:nvPicPr>
          <p:cNvPr id="4" name="Content Placeholder 4"/>
          <p:cNvPicPr>
            <a:picLocks noGrp="1" noChangeAspect="1"/>
          </p:cNvPicPr>
          <p:nvPr>
            <p:ph idx="1"/>
          </p:nvPr>
        </p:nvPicPr>
        <p:blipFill>
          <a:blip r:embed="rId1"/>
          <a:srcRect/>
          <a:stretch>
            <a:fillRect/>
          </a:stretch>
        </p:blipFill>
        <p:spPr>
          <a:xfrm>
            <a:off x="609600" y="1480801"/>
            <a:ext cx="10515600" cy="2298542"/>
          </a:xfrm>
          <a:prstGeom prst="rect">
            <a:avLst/>
          </a:prstGeom>
        </p:spPr>
      </p:pic>
      <p:pic>
        <p:nvPicPr>
          <p:cNvPr id="8" name="Picture 7"/>
          <p:cNvPicPr>
            <a:picLocks noChangeAspect="1"/>
          </p:cNvPicPr>
          <p:nvPr/>
        </p:nvPicPr>
        <p:blipFill>
          <a:blip r:embed="rId2"/>
          <a:srcRect/>
          <a:stretch>
            <a:fillRect/>
          </a:stretch>
        </p:blipFill>
        <p:spPr>
          <a:xfrm>
            <a:off x="609600" y="3865538"/>
            <a:ext cx="10515600" cy="234851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t>3. Define the network</a:t>
            </a:r>
            <a:endParaRPr lang="en-IN" dirty="0"/>
          </a:p>
        </p:txBody>
      </p:sp>
      <p:sp>
        <p:nvSpPr>
          <p:cNvPr id="4" name="Rectangle 1"/>
          <p:cNvSpPr>
            <a:spLocks noGrp="1" noEditPoints="1" noChangeArrowheads="1"/>
          </p:cNvSpPr>
          <p:nvPr>
            <p:ph idx="1"/>
          </p:nvPr>
        </p:nvSpPr>
        <p:spPr bwMode="auto">
          <a:xfrm>
            <a:off x="646563" y="1785233"/>
            <a:ext cx="10898874" cy="3766373"/>
          </a:xfrm>
          <a:prstGeom prst="rect">
            <a:avLst/>
          </a:prstGeom>
          <a:solidFill>
            <a:srgbClr val="FFFFFF"/>
          </a:solidFill>
          <a:ln>
            <a:noFill/>
          </a:ln>
          <a:effectLst/>
        </p:spPr>
        <p:txBody>
          <a:bodyPr vert="horz" wrap="square" lIns="91440" tIns="79350" rIns="91440" bIns="53958" anchor="ctr">
            <a:prstTxWarp prst="textNoShape">
              <a:avLst/>
            </a:prstTxWarp>
            <a:spAutoFit/>
          </a:bodyPr>
          <a:lstStyle/>
          <a:p>
            <a:pPr marL="0" marR="0" indent="0" algn="l" defTabSz="914400" rtl="0" eaLnBrk="0" fontAlgn="base" latinLnBrk="0" hangingPunct="0">
              <a:lnSpc>
                <a:spcPct val="100000"/>
              </a:lnSpc>
              <a:spcBef>
                <a:spcPct val="0"/>
              </a:spcBef>
              <a:spcAft>
                <a:spcPct val="0"/>
              </a:spcAft>
              <a:buSzPct val="100000"/>
              <a:buFontTx/>
              <a:buNone/>
            </a:pPr>
            <a:endParaRPr kumimoji="0" lang="en-US" altLang="en-US" sz="1800" b="0" i="0" u="none" strike="noStrike" cap="none" baseline="0" dirty="0">
              <a:ln>
                <a:noFill/>
              </a:ln>
              <a:solidFill>
                <a:schemeClr val="tx1"/>
              </a:solidFill>
              <a:effectLst/>
              <a:latin typeface="Arial" pitchFamily="34" charset="0" panose="020B0604020202020204"/>
            </a:endParaRPr>
          </a:p>
          <a:p>
            <a:pPr marL="0" marR="0" indent="0" algn="l" defTabSz="914400" rtl="0" eaLnBrk="0" fontAlgn="base" latinLnBrk="0" hangingPunct="0">
              <a:lnSpc>
                <a:spcPct val="100000"/>
              </a:lnSpc>
              <a:spcBef>
                <a:spcPct val="0"/>
              </a:spcBef>
              <a:spcAft>
                <a:spcPct val="0"/>
              </a:spcAft>
              <a:buSzPct val="100000"/>
              <a:buFontTx/>
              <a:buChar char="•"/>
            </a:pPr>
            <a:r>
              <a:rPr kumimoji="0" lang="en-US" altLang="en-US" sz="2000" b="0" i="0" u="none" strike="noStrike" cap="none" baseline="0" dirty="0">
                <a:ln>
                  <a:noFill/>
                </a:ln>
                <a:solidFill>
                  <a:schemeClr val="tx1"/>
                </a:solidFill>
                <a:effectLst/>
                <a:latin typeface="Times New Roman" pitchFamily="18" charset="0" panose="02020603050405020304"/>
                <a:cs typeface="Times New Roman" pitchFamily="18" charset="0" panose="02020603050405020304"/>
              </a:rPr>
              <a:t>Feature extractor: these convolutional layers extract the features of the image.</a:t>
            </a:r>
          </a:p>
          <a:p>
            <a:pPr marL="0" marR="0" indent="0" algn="l" defTabSz="914400" rtl="0" eaLnBrk="0" fontAlgn="base" latinLnBrk="0" hangingPunct="0">
              <a:lnSpc>
                <a:spcPct val="100000"/>
              </a:lnSpc>
              <a:spcBef>
                <a:spcPct val="0"/>
              </a:spcBef>
              <a:spcAft>
                <a:spcPct val="0"/>
              </a:spcAft>
              <a:buSzPct val="100000"/>
              <a:buFontTx/>
              <a:buChar char="•"/>
            </a:pPr>
            <a:endParaRPr kumimoji="0" lang="en-US" altLang="en-US" sz="2000" b="0" i="0" u="none" strike="noStrike" cap="none" baseline="0" dirty="0">
              <a:ln>
                <a:noFill/>
              </a:ln>
              <a:solidFill>
                <a:schemeClr val="tx1"/>
              </a:solidFill>
              <a:effectLst/>
              <a:latin typeface="Times New Roman" pitchFamily="18" charset="0" panose="02020603050405020304"/>
              <a:cs typeface="Times New Roman" pitchFamily="18" charset="0" panose="02020603050405020304"/>
            </a:endParaRPr>
          </a:p>
          <a:p>
            <a:pPr marL="0" marR="0" indent="0" algn="l" defTabSz="914400" rtl="0" eaLnBrk="0" fontAlgn="base" latinLnBrk="0" hangingPunct="0">
              <a:lnSpc>
                <a:spcPct val="100000"/>
              </a:lnSpc>
              <a:spcBef>
                <a:spcPct val="0"/>
              </a:spcBef>
              <a:spcAft>
                <a:spcPct val="0"/>
              </a:spcAft>
              <a:buSzPct val="100000"/>
              <a:buFontTx/>
              <a:buChar char="•"/>
            </a:pPr>
            <a:r>
              <a:rPr kumimoji="0" lang="en-US" altLang="en-US" sz="2000" b="0" i="0" u="none" strike="noStrike" cap="none" baseline="0" dirty="0">
                <a:ln>
                  <a:noFill/>
                </a:ln>
                <a:solidFill>
                  <a:schemeClr val="tx1"/>
                </a:solidFill>
                <a:effectLst/>
                <a:latin typeface="Times New Roman" pitchFamily="18" charset="0" panose="02020603050405020304"/>
                <a:cs typeface="Times New Roman" pitchFamily="18" charset="0" panose="02020603050405020304"/>
              </a:rPr>
              <a:t>classifier: This define the output layer that predicts among 10 categories (digits 0 through 9)</a:t>
            </a:r>
          </a:p>
          <a:p>
            <a:pPr marL="0" marR="0" indent="0" algn="l" defTabSz="914400" rtl="0" eaLnBrk="0" fontAlgn="base" latinLnBrk="0" hangingPunct="0">
              <a:lnSpc>
                <a:spcPct val="100000"/>
              </a:lnSpc>
              <a:spcBef>
                <a:spcPct val="0"/>
              </a:spcBef>
              <a:spcAft>
                <a:spcPct val="0"/>
              </a:spcAft>
              <a:buSzPct val="100000"/>
              <a:buFontTx/>
              <a:buChar char="•"/>
            </a:pPr>
            <a:endParaRPr kumimoji="0" lang="en-US" altLang="en-US" sz="2000" b="0" i="0" u="none" strike="noStrike" cap="none" baseline="0" dirty="0">
              <a:ln>
                <a:noFill/>
              </a:ln>
              <a:solidFill>
                <a:schemeClr val="tx1"/>
              </a:solidFill>
              <a:effectLst/>
              <a:latin typeface="Times New Roman" pitchFamily="18" charset="0" panose="02020603050405020304"/>
              <a:cs typeface="Times New Roman" pitchFamily="18" charset="0" panose="02020603050405020304"/>
            </a:endParaRPr>
          </a:p>
          <a:p>
            <a:pPr marL="0" marR="0" indent="0" algn="l" defTabSz="914400" rtl="0" eaLnBrk="0" fontAlgn="base" latinLnBrk="0" hangingPunct="0">
              <a:lnSpc>
                <a:spcPct val="100000"/>
              </a:lnSpc>
              <a:spcBef>
                <a:spcPct val="0"/>
              </a:spcBef>
              <a:spcAft>
                <a:spcPct val="0"/>
              </a:spcAft>
              <a:buSzPct val="100000"/>
              <a:buFontTx/>
              <a:buChar char="•"/>
            </a:pPr>
            <a:r>
              <a:rPr kumimoji="0" lang="en-US" altLang="en-US" sz="2000" b="0" i="0" u="none" strike="noStrike" cap="none" baseline="0" dirty="0">
                <a:ln>
                  <a:noFill/>
                </a:ln>
                <a:solidFill>
                  <a:schemeClr val="tx1"/>
                </a:solidFill>
                <a:effectLst/>
                <a:latin typeface="Times New Roman" pitchFamily="18" charset="0" panose="02020603050405020304"/>
                <a:cs typeface="Times New Roman" pitchFamily="18" charset="0" panose="02020603050405020304"/>
              </a:rPr>
              <a:t>Bounding box</a:t>
            </a:r>
            <a:r>
              <a:rPr lang="en-US" altLang="en-US" sz="2000" dirty="0">
                <a:solidFill>
                  <a:schemeClr val="tx1"/>
                </a:solidFill>
                <a:latin typeface="Times New Roman" pitchFamily="18" charset="0" panose="02020603050405020304"/>
                <a:cs typeface="Times New Roman" pitchFamily="18" charset="0" panose="02020603050405020304"/>
              </a:rPr>
              <a:t> </a:t>
            </a:r>
            <a:r>
              <a:rPr kumimoji="0" lang="en-US" altLang="en-US" sz="2000" b="0" i="0" u="none" strike="noStrike" cap="none" baseline="0" dirty="0">
                <a:ln>
                  <a:noFill/>
                </a:ln>
                <a:solidFill>
                  <a:schemeClr val="tx1"/>
                </a:solidFill>
                <a:effectLst/>
                <a:latin typeface="Times New Roman" pitchFamily="18" charset="0" panose="02020603050405020304"/>
                <a:cs typeface="Times New Roman" pitchFamily="18" charset="0" panose="02020603050405020304"/>
              </a:rPr>
              <a:t>regression: This defines the output layer that predicts 4 numeric values, which define the coordinates of the bounding box (</a:t>
            </a:r>
            <a:r>
              <a:rPr lang="en-US" altLang="en-US" sz="2000" dirty="0" err="1">
                <a:solidFill>
                  <a:schemeClr val="tx1"/>
                </a:solidFill>
                <a:latin typeface="Times New Roman" pitchFamily="18" charset="0" panose="02020603050405020304"/>
                <a:cs typeface="Times New Roman" pitchFamily="18" charset="0" panose="02020603050405020304"/>
              </a:rPr>
              <a:t>x</a:t>
            </a:r>
            <a:r>
              <a:rPr kumimoji="0" lang="en-US" altLang="en-US" sz="2000" b="0" i="0" u="none" strike="noStrike" cap="none" baseline="0" dirty="0" err="1">
                <a:ln>
                  <a:noFill/>
                </a:ln>
                <a:solidFill>
                  <a:schemeClr val="tx1"/>
                </a:solidFill>
                <a:effectLst/>
                <a:latin typeface="Times New Roman" pitchFamily="18" charset="0" panose="02020603050405020304"/>
                <a:cs typeface="Times New Roman" pitchFamily="18" charset="0" panose="02020603050405020304"/>
              </a:rPr>
              <a:t>min</a:t>
            </a:r>
            <a:r>
              <a:rPr kumimoji="0" lang="en-US" altLang="en-US" sz="2000" b="0" i="0" u="none" strike="noStrike" cap="none" baseline="0" dirty="0">
                <a:ln>
                  <a:noFill/>
                </a:ln>
                <a:solidFill>
                  <a:schemeClr val="tx1"/>
                </a:solidFill>
                <a:effectLst/>
                <a:latin typeface="Times New Roman" pitchFamily="18" charset="0" panose="02020603050405020304"/>
                <a:cs typeface="Times New Roman" pitchFamily="18" charset="0" panose="02020603050405020304"/>
              </a:rPr>
              <a:t>, </a:t>
            </a:r>
            <a:r>
              <a:rPr lang="en-US" altLang="en-US" sz="2000" dirty="0" err="1">
                <a:solidFill>
                  <a:schemeClr val="tx1"/>
                </a:solidFill>
                <a:latin typeface="Times New Roman" pitchFamily="18" charset="0" panose="02020603050405020304"/>
                <a:cs typeface="Times New Roman" pitchFamily="18" charset="0" panose="02020603050405020304"/>
              </a:rPr>
              <a:t>y</a:t>
            </a:r>
            <a:r>
              <a:rPr kumimoji="0" lang="en-US" altLang="en-US" sz="2000" b="0" i="0" u="none" strike="noStrike" cap="none" baseline="0" dirty="0" err="1">
                <a:ln>
                  <a:noFill/>
                </a:ln>
                <a:solidFill>
                  <a:schemeClr val="tx1"/>
                </a:solidFill>
                <a:effectLst/>
                <a:latin typeface="Times New Roman" pitchFamily="18" charset="0" panose="02020603050405020304"/>
                <a:cs typeface="Times New Roman" pitchFamily="18" charset="0" panose="02020603050405020304"/>
              </a:rPr>
              <a:t>min</a:t>
            </a:r>
            <a:r>
              <a:rPr kumimoji="0" lang="en-US" altLang="en-US" sz="2000" b="0" i="0" u="none" strike="noStrike" cap="none" baseline="0" dirty="0">
                <a:ln>
                  <a:noFill/>
                </a:ln>
                <a:solidFill>
                  <a:schemeClr val="tx1"/>
                </a:solidFill>
                <a:effectLst/>
                <a:latin typeface="Times New Roman" pitchFamily="18" charset="0" panose="02020603050405020304"/>
                <a:cs typeface="Times New Roman" pitchFamily="18" charset="0" panose="02020603050405020304"/>
              </a:rPr>
              <a:t>, </a:t>
            </a:r>
            <a:r>
              <a:rPr kumimoji="0" lang="en-US" altLang="en-US" sz="2000" b="0" i="0" u="none" strike="noStrike" cap="none" baseline="0" dirty="0" err="1">
                <a:ln>
                  <a:noFill/>
                </a:ln>
                <a:solidFill>
                  <a:schemeClr val="tx1"/>
                </a:solidFill>
                <a:effectLst/>
                <a:latin typeface="Times New Roman" pitchFamily="18" charset="0" panose="02020603050405020304"/>
                <a:cs typeface="Times New Roman" pitchFamily="18" charset="0" panose="02020603050405020304"/>
              </a:rPr>
              <a:t>xmax</a:t>
            </a:r>
            <a:r>
              <a:rPr kumimoji="0" lang="en-US" altLang="en-US" sz="2000" b="0" i="0" u="none" strike="noStrike" cap="none" baseline="0" dirty="0">
                <a:ln>
                  <a:noFill/>
                </a:ln>
                <a:solidFill>
                  <a:schemeClr val="tx1"/>
                </a:solidFill>
                <a:effectLst/>
                <a:latin typeface="Times New Roman" pitchFamily="18" charset="0" panose="02020603050405020304"/>
                <a:cs typeface="Times New Roman" pitchFamily="18" charset="0" panose="02020603050405020304"/>
              </a:rPr>
              <a:t>, </a:t>
            </a:r>
            <a:r>
              <a:rPr kumimoji="0" lang="en-US" altLang="en-US" sz="2000" b="0" i="0" u="none" strike="noStrike" cap="none" baseline="0" dirty="0" err="1">
                <a:ln>
                  <a:noFill/>
                </a:ln>
                <a:solidFill>
                  <a:schemeClr val="tx1"/>
                </a:solidFill>
                <a:effectLst/>
                <a:latin typeface="Times New Roman" pitchFamily="18" charset="0" panose="02020603050405020304"/>
                <a:cs typeface="Times New Roman" pitchFamily="18" charset="0" panose="02020603050405020304"/>
              </a:rPr>
              <a:t>ymax</a:t>
            </a:r>
            <a:r>
              <a:rPr kumimoji="0" lang="en-US" altLang="en-US" sz="2000" b="0" i="0" u="none" strike="noStrike" cap="none" baseline="0" dirty="0">
                <a:ln>
                  <a:noFill/>
                </a:ln>
                <a:solidFill>
                  <a:schemeClr val="tx1"/>
                </a:solidFill>
                <a:effectLst/>
                <a:latin typeface="Times New Roman" pitchFamily="18" charset="0" panose="02020603050405020304"/>
                <a:cs typeface="Times New Roman" pitchFamily="18" charset="0" panose="02020603050405020304"/>
              </a:rPr>
              <a:t>)</a:t>
            </a:r>
          </a:p>
          <a:p>
            <a:pPr marL="0" marR="0" indent="0" algn="l" defTabSz="914400" rtl="0" eaLnBrk="0" fontAlgn="base" latinLnBrk="0" hangingPunct="0">
              <a:lnSpc>
                <a:spcPct val="100000"/>
              </a:lnSpc>
              <a:spcBef>
                <a:spcPct val="0"/>
              </a:spcBef>
              <a:spcAft>
                <a:spcPct val="0"/>
              </a:spcAft>
              <a:buSzPct val="100000"/>
              <a:buFontTx/>
              <a:buChar char="•"/>
            </a:pPr>
            <a:endParaRPr kumimoji="0" lang="en-US" altLang="en-US" sz="2000" b="0" i="0" u="none" strike="noStrike" cap="none" baseline="0" dirty="0">
              <a:ln>
                <a:noFill/>
              </a:ln>
              <a:solidFill>
                <a:schemeClr val="tx1"/>
              </a:solidFill>
              <a:effectLst/>
              <a:latin typeface="Times New Roman" pitchFamily="18" charset="0" panose="02020603050405020304"/>
              <a:cs typeface="Times New Roman" pitchFamily="18" charset="0" panose="02020603050405020304"/>
            </a:endParaRPr>
          </a:p>
          <a:p>
            <a:pPr marL="0" marR="0" indent="0" algn="l" defTabSz="914400" rtl="0" eaLnBrk="0" fontAlgn="base" latinLnBrk="0" hangingPunct="0">
              <a:lnSpc>
                <a:spcPct val="100000"/>
              </a:lnSpc>
              <a:spcBef>
                <a:spcPct val="0"/>
              </a:spcBef>
              <a:spcAft>
                <a:spcPct val="0"/>
              </a:spcAft>
              <a:buSzPct val="100000"/>
              <a:buFontTx/>
              <a:buChar char="•"/>
            </a:pPr>
            <a:r>
              <a:rPr kumimoji="0" lang="en-US" altLang="en-US" sz="2000" b="0" i="0" u="none" strike="noStrike" cap="none" baseline="0" dirty="0">
                <a:ln>
                  <a:noFill/>
                </a:ln>
                <a:solidFill>
                  <a:schemeClr val="tx1"/>
                </a:solidFill>
                <a:effectLst/>
                <a:latin typeface="Times New Roman" pitchFamily="18" charset="0" panose="02020603050405020304"/>
                <a:cs typeface="Times New Roman" pitchFamily="18" charset="0" panose="02020603050405020304"/>
              </a:rPr>
              <a:t>Final model: This combines the layers for feature extraction, classification and bounding box prediction.</a:t>
            </a:r>
          </a:p>
          <a:p>
            <a:pPr marL="0" marR="0" indent="0" algn="l" defTabSz="914400" rtl="0" eaLnBrk="0" fontAlgn="base" latinLnBrk="0" hangingPunct="0">
              <a:lnSpc>
                <a:spcPct val="100000"/>
              </a:lnSpc>
              <a:spcBef>
                <a:spcPct val="0"/>
              </a:spcBef>
              <a:spcAft>
                <a:spcPct val="0"/>
              </a:spcAft>
              <a:buSzPct val="100000"/>
              <a:buFontTx/>
              <a:buChar char="•"/>
            </a:pPr>
            <a:endParaRPr kumimoji="0" lang="en-US" altLang="en-US" sz="2000" b="0" i="0" u="none" strike="noStrike" cap="none" baseline="0" dirty="0">
              <a:ln>
                <a:noFill/>
              </a:ln>
              <a:solidFill>
                <a:schemeClr val="tx1"/>
              </a:solidFill>
              <a:effectLst/>
              <a:latin typeface="Times New Roman" pitchFamily="18" charset="0" panose="02020603050405020304"/>
              <a:cs typeface="Times New Roman" pitchFamily="18" charset="0" panose="02020603050405020304"/>
            </a:endParaRPr>
          </a:p>
          <a:p>
            <a:pPr marL="0" marR="0" indent="0" algn="l" defTabSz="914400" rtl="0" eaLnBrk="0" fontAlgn="base" latinLnBrk="0" hangingPunct="0">
              <a:lnSpc>
                <a:spcPct val="100000"/>
              </a:lnSpc>
              <a:spcBef>
                <a:spcPct val="0"/>
              </a:spcBef>
              <a:spcAft>
                <a:spcPct val="0"/>
              </a:spcAft>
              <a:buSzPct val="100000"/>
              <a:buFontTx/>
              <a:buChar char="•"/>
            </a:pPr>
            <a:r>
              <a:rPr kumimoji="0" lang="en-US" altLang="en-US" sz="2000" b="0" i="0" u="none" strike="noStrike" cap="none" baseline="0" dirty="0">
                <a:ln>
                  <a:noFill/>
                </a:ln>
                <a:solidFill>
                  <a:schemeClr val="tx1"/>
                </a:solidFill>
                <a:effectLst/>
                <a:latin typeface="Times New Roman" pitchFamily="18" charset="0" panose="02020603050405020304"/>
                <a:cs typeface="Times New Roman" pitchFamily="18" charset="0" panose="02020603050405020304"/>
              </a:rPr>
              <a:t>Define and</a:t>
            </a:r>
            <a:r>
              <a:rPr lang="en-US" altLang="en-US" sz="2000" dirty="0">
                <a:solidFill>
                  <a:schemeClr val="tx1"/>
                </a:solidFill>
                <a:latin typeface="Times New Roman" pitchFamily="18" charset="0" panose="02020603050405020304"/>
                <a:cs typeface="Times New Roman" pitchFamily="18" charset="0" panose="02020603050405020304"/>
              </a:rPr>
              <a:t> </a:t>
            </a:r>
            <a:r>
              <a:rPr kumimoji="0" lang="en-US" altLang="en-US" sz="2000" b="0" i="0" u="none" strike="noStrike" cap="none" baseline="0" dirty="0">
                <a:ln>
                  <a:noFill/>
                </a:ln>
                <a:solidFill>
                  <a:schemeClr val="tx1"/>
                </a:solidFill>
                <a:effectLst/>
                <a:latin typeface="Times New Roman" pitchFamily="18" charset="0" panose="02020603050405020304"/>
                <a:cs typeface="Times New Roman" pitchFamily="18" charset="0" panose="02020603050405020304"/>
              </a:rPr>
              <a:t>compile</a:t>
            </a:r>
            <a:r>
              <a:rPr lang="en-US" altLang="en-US" sz="2000" dirty="0">
                <a:solidFill>
                  <a:schemeClr val="tx1"/>
                </a:solidFill>
                <a:latin typeface="Times New Roman" pitchFamily="18" charset="0" panose="02020603050405020304"/>
                <a:cs typeface="Times New Roman" pitchFamily="18" charset="0" panose="02020603050405020304"/>
              </a:rPr>
              <a:t> </a:t>
            </a:r>
            <a:r>
              <a:rPr kumimoji="0" lang="en-US" altLang="en-US" sz="2000" b="0" i="0" u="none" strike="noStrike" cap="none" baseline="0" dirty="0">
                <a:ln>
                  <a:noFill/>
                </a:ln>
                <a:solidFill>
                  <a:schemeClr val="tx1"/>
                </a:solidFill>
                <a:effectLst/>
                <a:latin typeface="Times New Roman" pitchFamily="18" charset="0" panose="02020603050405020304"/>
                <a:cs typeface="Times New Roman" pitchFamily="18" charset="0" panose="02020603050405020304"/>
              </a:rPr>
              <a:t>model: choose the optimizer and metrics, then compile the model.</a:t>
            </a:r>
          </a:p>
          <a:p>
            <a:pPr marL="0" marR="0" indent="0" algn="l" defTabSz="914400" rtl="0" eaLnBrk="0" fontAlgn="base" latinLnBrk="0" hangingPunct="0">
              <a:lnSpc>
                <a:spcPct val="100000"/>
              </a:lnSpc>
              <a:spcBef>
                <a:spcPct val="0"/>
              </a:spcBef>
              <a:spcAft>
                <a:spcPct val="0"/>
              </a:spcAft>
              <a:buSzPct val="100000"/>
              <a:buFontTx/>
              <a:buNone/>
            </a:pPr>
            <a:endParaRPr kumimoji="0" lang="en-US" altLang="en-US" sz="1800" b="0" i="0" u="none" strike="noStrike" cap="none" baseline="0" dirty="0">
              <a:ln>
                <a:noFill/>
              </a:ln>
              <a:solidFill>
                <a:schemeClr val="tx1"/>
              </a:solidFill>
              <a:effectLst/>
              <a:latin typeface="Arial" pitchFamily="34" charset="0" panose="020B0604020202020204"/>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09599" y="177454"/>
            <a:ext cx="10515600" cy="1325563"/>
          </a:xfrm>
        </p:spPr>
        <p:txBody>
          <a:bodyPr>
            <a:normAutofit/>
          </a:bodyPr>
          <a:lstStyle/>
          <a:p>
            <a:r>
              <a:rPr lang="en-US" sz="3200" dirty="0">
                <a:latin typeface="Times New Roman" pitchFamily="18" charset="0" panose="02020603050405020304"/>
                <a:cs typeface="Times New Roman" pitchFamily="18" charset="0" panose="02020603050405020304"/>
              </a:rPr>
              <a:t>Network Architecture</a:t>
            </a:r>
            <a:endParaRPr lang="en-IN" sz="3200" dirty="0">
              <a:latin typeface="Times New Roman" pitchFamily="18" charset="0" panose="02020603050405020304"/>
              <a:cs typeface="Times New Roman" pitchFamily="18" charset="0" panose="02020603050405020304"/>
            </a:endParaRPr>
          </a:p>
        </p:txBody>
      </p:sp>
      <p:pic>
        <p:nvPicPr>
          <p:cNvPr id="5" name="Content Placeholder 4"/>
          <p:cNvPicPr>
            <a:picLocks noGrp="1" noChangeAspect="1"/>
          </p:cNvPicPr>
          <p:nvPr>
            <p:ph idx="1"/>
          </p:nvPr>
        </p:nvPicPr>
        <p:blipFill>
          <a:blip r:embed="rId1"/>
          <a:srcRect l="7322" t="29855" r="63158" b="11443"/>
          <a:stretch/>
        </p:blipFill>
        <p:spPr>
          <a:xfrm>
            <a:off x="609599" y="1245704"/>
            <a:ext cx="4267202" cy="4770783"/>
          </a:xfrm>
          <a:prstGeom prst="rect">
            <a:avLst/>
          </a:prstGeom>
        </p:spPr>
      </p:pic>
      <p:sp>
        <p:nvSpPr>
          <p:cNvPr id="6" name="TextBox 5"/>
          <p:cNvSpPr txBox="1"/>
          <p:nvPr/>
        </p:nvSpPr>
        <p:spPr>
          <a:xfrm>
            <a:off x="7566991" y="1709531"/>
            <a:ext cx="4719681" cy="646331"/>
          </a:xfrm>
          <a:prstGeom prst="rect">
            <a:avLst/>
          </a:prstGeom>
          <a:noFill/>
        </p:spPr>
        <p:txBody>
          <a:bodyPr wrap="square" rtlCol="0">
            <a:spAutoFit/>
          </a:bodyPr>
          <a:lstStyle/>
          <a:p>
            <a:r>
              <a:rPr lang="en-US" dirty="0"/>
              <a:t>Optimizer = Adam</a:t>
            </a:r>
          </a:p>
          <a:p>
            <a:r>
              <a:rPr lang="en-US" dirty="0"/>
              <a:t>Loss = ‘categorical cross entropy’</a:t>
            </a:r>
            <a:endParaRPr lang="en-I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t>4.Training and Validation</a:t>
            </a:r>
            <a:endParaRPr lang="en-IN" dirty="0"/>
          </a:p>
        </p:txBody>
      </p:sp>
      <p:sp>
        <p:nvSpPr>
          <p:cNvPr id="3" name="Content Placeholder 2"/>
          <p:cNvSpPr>
            <a:spLocks noGrp="1" noEditPoints="1"/>
          </p:cNvSpPr>
          <p:nvPr>
            <p:ph idx="1"/>
          </p:nvPr>
        </p:nvSpPr>
        <p:spPr/>
        <p:txBody>
          <a:bodyPr>
            <a:normAutofit/>
          </a:bodyPr>
          <a:lstStyle/>
          <a:p>
            <a:r>
              <a:rPr lang="en-US" sz="2000" b="0" i="0" dirty="0">
                <a:solidFill>
                  <a:schemeClr val="tx1"/>
                </a:solidFill>
                <a:effectLst/>
                <a:latin typeface="Times New Roman" pitchFamily="18" charset="0" panose="02020603050405020304"/>
                <a:cs typeface="Times New Roman" pitchFamily="18" charset="0" panose="02020603050405020304"/>
              </a:rPr>
              <a:t>Classification loss: 0.0497</a:t>
            </a:r>
          </a:p>
          <a:p>
            <a:r>
              <a:rPr lang="en-US" sz="2000" b="0" i="0" dirty="0">
                <a:solidFill>
                  <a:schemeClr val="tx1"/>
                </a:solidFill>
                <a:effectLst/>
                <a:latin typeface="Times New Roman" pitchFamily="18" charset="0" panose="02020603050405020304"/>
                <a:cs typeface="Times New Roman" pitchFamily="18" charset="0" panose="02020603050405020304"/>
              </a:rPr>
              <a:t>Classification accuracy: 0.9829</a:t>
            </a:r>
          </a:p>
          <a:p>
            <a:r>
              <a:rPr lang="en-US" sz="2000" b="0" i="0" dirty="0">
                <a:solidFill>
                  <a:schemeClr val="tx1"/>
                </a:solidFill>
                <a:effectLst/>
                <a:latin typeface="Times New Roman" pitchFamily="18" charset="0" panose="02020603050405020304"/>
                <a:cs typeface="Times New Roman" pitchFamily="18" charset="0" panose="02020603050405020304"/>
              </a:rPr>
              <a:t>Validation accuracy: 0.9828999638557434</a:t>
            </a:r>
            <a:endParaRPr lang="en-IN" sz="2000" dirty="0">
              <a:solidFill>
                <a:schemeClr val="tx1"/>
              </a:solidFill>
              <a:latin typeface="Times New Roman" pitchFamily="18" charset="0" panose="02020603050405020304"/>
              <a:cs typeface="Times New Roman" pitchFamily="18" charset="0" panose="02020603050405020304"/>
            </a:endParaRPr>
          </a:p>
          <a:p>
            <a:r>
              <a:rPr lang="en-US" sz="2000" b="0" i="0" dirty="0">
                <a:solidFill>
                  <a:schemeClr val="tx1"/>
                </a:solidFill>
                <a:effectLst/>
                <a:latin typeface="Times New Roman" pitchFamily="18" charset="0" panose="02020603050405020304"/>
                <a:cs typeface="Times New Roman" pitchFamily="18" charset="0" panose="02020603050405020304"/>
              </a:rPr>
              <a:t>Bounding box </a:t>
            </a:r>
            <a:r>
              <a:rPr lang="en-US" sz="2000" b="0" i="0" dirty="0" err="1">
                <a:solidFill>
                  <a:schemeClr val="tx1"/>
                </a:solidFill>
                <a:effectLst/>
                <a:latin typeface="Times New Roman" pitchFamily="18" charset="0" panose="02020603050405020304"/>
                <a:cs typeface="Times New Roman" pitchFamily="18" charset="0" panose="02020603050405020304"/>
              </a:rPr>
              <a:t>mse</a:t>
            </a:r>
            <a:r>
              <a:rPr lang="en-US" sz="2000" b="0" i="0" dirty="0">
                <a:solidFill>
                  <a:schemeClr val="tx1"/>
                </a:solidFill>
                <a:effectLst/>
                <a:latin typeface="Times New Roman" pitchFamily="18" charset="0" panose="02020603050405020304"/>
                <a:cs typeface="Times New Roman" pitchFamily="18" charset="0" panose="02020603050405020304"/>
              </a:rPr>
              <a:t>: 9.2932e-04</a:t>
            </a:r>
          </a:p>
          <a:p>
            <a:r>
              <a:rPr lang="en-US" sz="2000" b="1" dirty="0">
                <a:solidFill>
                  <a:srgbClr val="002060"/>
                </a:solidFill>
                <a:latin typeface="Times New Roman" pitchFamily="18" charset="0" panose="02020603050405020304"/>
                <a:cs typeface="Times New Roman" pitchFamily="18" charset="0" panose="02020603050405020304"/>
              </a:rPr>
              <a:t>----- classification loss</a:t>
            </a:r>
          </a:p>
          <a:p>
            <a:r>
              <a:rPr lang="en-US" sz="2000" b="1" i="0" dirty="0">
                <a:solidFill>
                  <a:srgbClr val="92D050"/>
                </a:solidFill>
                <a:effectLst/>
                <a:latin typeface="Times New Roman" pitchFamily="18" charset="0" panose="02020603050405020304"/>
                <a:cs typeface="Times New Roman" pitchFamily="18" charset="0" panose="02020603050405020304"/>
              </a:rPr>
              <a:t>------Bounding box loss</a:t>
            </a:r>
          </a:p>
        </p:txBody>
      </p:sp>
      <p:pic>
        <p:nvPicPr>
          <p:cNvPr id="5" name="Picture 4"/>
          <p:cNvPicPr>
            <a:picLocks noChangeAspect="1"/>
          </p:cNvPicPr>
          <p:nvPr/>
        </p:nvPicPr>
        <p:blipFill>
          <a:blip r:embed="rId1"/>
          <a:srcRect/>
          <a:stretch>
            <a:fillRect/>
          </a:stretch>
        </p:blipFill>
        <p:spPr>
          <a:xfrm>
            <a:off x="6742649" y="2006600"/>
            <a:ext cx="4611151" cy="339167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429490" y="46038"/>
            <a:ext cx="10515600" cy="1325563"/>
          </a:xfrm>
        </p:spPr>
        <p:txBody>
          <a:bodyPr>
            <a:normAutofit/>
          </a:bodyPr>
          <a:lstStyle/>
          <a:p>
            <a:r>
              <a:rPr lang="en-US" sz="3200" dirty="0"/>
              <a:t>5.Model Evaluation</a:t>
            </a:r>
            <a:endParaRPr lang="en-IN" sz="3200" dirty="0"/>
          </a:p>
        </p:txBody>
      </p:sp>
      <p:sp>
        <p:nvSpPr>
          <p:cNvPr id="3" name="Content Placeholder 2"/>
          <p:cNvSpPr>
            <a:spLocks noGrp="1" noEditPoints="1"/>
          </p:cNvSpPr>
          <p:nvPr>
            <p:ph idx="1"/>
          </p:nvPr>
        </p:nvSpPr>
        <p:spPr>
          <a:xfrm>
            <a:off x="526472" y="947855"/>
            <a:ext cx="10515600" cy="3998306"/>
          </a:xfrm>
        </p:spPr>
        <p:txBody>
          <a:bodyPr>
            <a:normAutofit/>
          </a:bodyPr>
          <a:lstStyle/>
          <a:p>
            <a:r>
              <a:rPr lang="en-US" sz="2000" i="0" dirty="0">
                <a:solidFill>
                  <a:schemeClr val="tx1"/>
                </a:solidFill>
                <a:effectLst/>
                <a:latin typeface="Times New Roman" pitchFamily="18" charset="0" panose="02020603050405020304"/>
                <a:cs typeface="Times New Roman" pitchFamily="18" charset="0" panose="02020603050405020304"/>
              </a:rPr>
              <a:t>Calculate the I-O-U metric to evaluate the model's performance.</a:t>
            </a:r>
          </a:p>
          <a:p>
            <a:r>
              <a:rPr lang="en-IN" sz="2000" b="0" dirty="0" err="1">
                <a:solidFill>
                  <a:srgbClr val="000000"/>
                </a:solidFill>
                <a:effectLst/>
                <a:latin typeface="Times New Roman" pitchFamily="18" charset="0" panose="02020603050405020304"/>
                <a:cs typeface="Times New Roman" pitchFamily="18" charset="0" panose="02020603050405020304"/>
              </a:rPr>
              <a:t>Iou</a:t>
            </a:r>
            <a:r>
              <a:rPr lang="en-IN" sz="2000" b="0" dirty="0">
                <a:solidFill>
                  <a:srgbClr val="000000"/>
                </a:solidFill>
                <a:effectLst/>
                <a:latin typeface="Times New Roman" pitchFamily="18" charset="0" panose="02020603050405020304"/>
                <a:cs typeface="Times New Roman" pitchFamily="18" charset="0" panose="02020603050405020304"/>
              </a:rPr>
              <a:t> threshold = </a:t>
            </a:r>
            <a:r>
              <a:rPr lang="en-IN" sz="2000" b="0" dirty="0">
                <a:solidFill>
                  <a:schemeClr val="tx1"/>
                </a:solidFill>
                <a:effectLst/>
                <a:latin typeface="Times New Roman" pitchFamily="18" charset="0" panose="02020603050405020304"/>
                <a:cs typeface="Times New Roman" pitchFamily="18" charset="0" panose="02020603050405020304"/>
              </a:rPr>
              <a:t>0.6</a:t>
            </a:r>
          </a:p>
          <a:p>
            <a:r>
              <a:rPr lang="en-US" sz="2000" b="0" i="0" dirty="0">
                <a:solidFill>
                  <a:srgbClr val="212121"/>
                </a:solidFill>
                <a:effectLst/>
                <a:latin typeface="Times New Roman" pitchFamily="18" charset="0" panose="02020603050405020304"/>
                <a:cs typeface="Times New Roman" pitchFamily="18" charset="0" panose="02020603050405020304"/>
              </a:rPr>
              <a:t>Number of predictions where </a:t>
            </a:r>
            <a:r>
              <a:rPr lang="en-US" sz="2000" dirty="0" err="1">
                <a:solidFill>
                  <a:srgbClr val="212121"/>
                </a:solidFill>
                <a:latin typeface="Times New Roman" pitchFamily="18" charset="0" panose="02020603050405020304"/>
                <a:cs typeface="Times New Roman" pitchFamily="18" charset="0" panose="02020603050405020304"/>
              </a:rPr>
              <a:t>I</a:t>
            </a:r>
            <a:r>
              <a:rPr lang="en-US" sz="2000" b="0" i="0" dirty="0" err="1">
                <a:solidFill>
                  <a:srgbClr val="212121"/>
                </a:solidFill>
                <a:effectLst/>
                <a:latin typeface="Times New Roman" pitchFamily="18" charset="0" panose="02020603050405020304"/>
                <a:cs typeface="Times New Roman" pitchFamily="18" charset="0" panose="02020603050405020304"/>
              </a:rPr>
              <a:t>ou</a:t>
            </a:r>
            <a:r>
              <a:rPr lang="en-US" sz="2000" b="0" i="0" dirty="0">
                <a:solidFill>
                  <a:srgbClr val="212121"/>
                </a:solidFill>
                <a:effectLst/>
                <a:latin typeface="Times New Roman" pitchFamily="18" charset="0" panose="02020603050405020304"/>
                <a:cs typeface="Times New Roman" pitchFamily="18" charset="0" panose="02020603050405020304"/>
              </a:rPr>
              <a:t> &gt; threshold(0.6): </a:t>
            </a:r>
            <a:r>
              <a:rPr lang="en-US" sz="2000" b="1" i="0" dirty="0">
                <a:solidFill>
                  <a:srgbClr val="212121"/>
                </a:solidFill>
                <a:effectLst/>
                <a:latin typeface="Times New Roman" pitchFamily="18" charset="0" panose="02020603050405020304"/>
                <a:cs typeface="Times New Roman" pitchFamily="18" charset="0" panose="02020603050405020304"/>
              </a:rPr>
              <a:t>9615 </a:t>
            </a:r>
          </a:p>
          <a:p>
            <a:r>
              <a:rPr lang="en-US" sz="2000" b="0" i="0" dirty="0">
                <a:solidFill>
                  <a:srgbClr val="212121"/>
                </a:solidFill>
                <a:effectLst/>
                <a:latin typeface="Times New Roman" pitchFamily="18" charset="0" panose="02020603050405020304"/>
                <a:cs typeface="Times New Roman" pitchFamily="18" charset="0" panose="02020603050405020304"/>
              </a:rPr>
              <a:t>Number of predictions where </a:t>
            </a:r>
            <a:r>
              <a:rPr lang="en-US" sz="2000" dirty="0" err="1">
                <a:solidFill>
                  <a:srgbClr val="212121"/>
                </a:solidFill>
                <a:latin typeface="Times New Roman" pitchFamily="18" charset="0" panose="02020603050405020304"/>
                <a:cs typeface="Times New Roman" pitchFamily="18" charset="0" panose="02020603050405020304"/>
              </a:rPr>
              <a:t>I</a:t>
            </a:r>
            <a:r>
              <a:rPr lang="en-US" sz="2000" b="0" i="0" dirty="0" err="1">
                <a:solidFill>
                  <a:srgbClr val="212121"/>
                </a:solidFill>
                <a:effectLst/>
                <a:latin typeface="Times New Roman" pitchFamily="18" charset="0" panose="02020603050405020304"/>
                <a:cs typeface="Times New Roman" pitchFamily="18" charset="0" panose="02020603050405020304"/>
              </a:rPr>
              <a:t>ou</a:t>
            </a:r>
            <a:r>
              <a:rPr lang="en-US" sz="2000" b="0" i="0" dirty="0">
                <a:solidFill>
                  <a:srgbClr val="212121"/>
                </a:solidFill>
                <a:effectLst/>
                <a:latin typeface="Times New Roman" pitchFamily="18" charset="0" panose="02020603050405020304"/>
                <a:cs typeface="Times New Roman" pitchFamily="18" charset="0" panose="02020603050405020304"/>
              </a:rPr>
              <a:t> &lt; threshold(0.6): </a:t>
            </a:r>
            <a:r>
              <a:rPr lang="en-US" sz="2000" i="0" dirty="0">
                <a:solidFill>
                  <a:srgbClr val="212121"/>
                </a:solidFill>
                <a:effectLst/>
                <a:latin typeface="Times New Roman" pitchFamily="18" charset="0" panose="02020603050405020304"/>
                <a:cs typeface="Times New Roman" pitchFamily="18" charset="0" panose="02020603050405020304"/>
              </a:rPr>
              <a:t>385</a:t>
            </a:r>
          </a:p>
          <a:p>
            <a:r>
              <a:rPr lang="en-US" sz="2000" dirty="0" err="1">
                <a:solidFill>
                  <a:srgbClr val="212121"/>
                </a:solidFill>
                <a:latin typeface="Times New Roman" pitchFamily="18" charset="0" panose="02020603050405020304"/>
                <a:cs typeface="Times New Roman" pitchFamily="18" charset="0" panose="02020603050405020304"/>
              </a:rPr>
              <a:t>mIOU</a:t>
            </a:r>
            <a:r>
              <a:rPr lang="en-US" sz="2000" dirty="0">
                <a:solidFill>
                  <a:srgbClr val="212121"/>
                </a:solidFill>
                <a:latin typeface="Times New Roman" pitchFamily="18" charset="0" panose="02020603050405020304"/>
                <a:cs typeface="Times New Roman" pitchFamily="18" charset="0" panose="02020603050405020304"/>
              </a:rPr>
              <a:t> = 0.77</a:t>
            </a:r>
            <a:endParaRPr lang="en-IN" sz="2000" dirty="0">
              <a:solidFill>
                <a:schemeClr val="tx1"/>
              </a:solidFill>
              <a:latin typeface="Times New Roman" pitchFamily="18" charset="0" panose="02020603050405020304"/>
              <a:cs typeface="Times New Roman" pitchFamily="18" charset="0" panose="02020603050405020304"/>
            </a:endParaRPr>
          </a:p>
        </p:txBody>
      </p:sp>
      <p:pic>
        <p:nvPicPr>
          <p:cNvPr id="5" name="Picture 4"/>
          <p:cNvPicPr>
            <a:picLocks noChangeAspect="1"/>
          </p:cNvPicPr>
          <p:nvPr/>
        </p:nvPicPr>
        <p:blipFill>
          <a:blip r:embed="rId1"/>
          <a:srcRect/>
          <a:stretch>
            <a:fillRect/>
          </a:stretch>
        </p:blipFill>
        <p:spPr>
          <a:xfrm>
            <a:off x="526472" y="3374538"/>
            <a:ext cx="11139056" cy="266497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normAutofit/>
          </a:bodyPr>
          <a:lstStyle/>
          <a:p>
            <a:r>
              <a:rPr lang="en-US" sz="2800" b="1" kern="0" dirty="0">
                <a:effectLst/>
                <a:latin typeface="Times New Roman" pitchFamily="18" charset="0" panose="02020603050405020304"/>
                <a:ea typeface="Times New Roman" pitchFamily="18" charset="0" panose="02020603050405020304"/>
              </a:rPr>
              <a:t>Object</a:t>
            </a:r>
            <a:r>
              <a:rPr lang="en-US" sz="2800" b="1" kern="0" spc="-30" dirty="0">
                <a:effectLst/>
                <a:latin typeface="Times New Roman" pitchFamily="18" charset="0" panose="02020603050405020304"/>
                <a:ea typeface="Times New Roman" pitchFamily="18" charset="0" panose="02020603050405020304"/>
              </a:rPr>
              <a:t> </a:t>
            </a:r>
            <a:r>
              <a:rPr lang="en-US" sz="2800" b="1" kern="0" dirty="0">
                <a:effectLst/>
                <a:latin typeface="Times New Roman" pitchFamily="18" charset="0" panose="02020603050405020304"/>
                <a:ea typeface="Times New Roman" pitchFamily="18" charset="0" panose="02020603050405020304"/>
              </a:rPr>
              <a:t>Detection</a:t>
            </a:r>
            <a:r>
              <a:rPr lang="en-US" sz="2800" b="1" kern="0" spc="-30" dirty="0">
                <a:effectLst/>
                <a:latin typeface="Times New Roman" pitchFamily="18" charset="0" panose="02020603050405020304"/>
                <a:ea typeface="Times New Roman" pitchFamily="18" charset="0" panose="02020603050405020304"/>
              </a:rPr>
              <a:t> </a:t>
            </a:r>
            <a:r>
              <a:rPr lang="en-US" sz="2800" b="1" kern="0" dirty="0">
                <a:effectLst/>
                <a:latin typeface="Times New Roman" pitchFamily="18" charset="0" panose="02020603050405020304"/>
                <a:ea typeface="Times New Roman" pitchFamily="18" charset="0" panose="02020603050405020304"/>
              </a:rPr>
              <a:t>models</a:t>
            </a:r>
            <a:r>
              <a:rPr lang="en-US" sz="2800" b="1" kern="0" spc="-15" dirty="0">
                <a:effectLst/>
                <a:latin typeface="Times New Roman" pitchFamily="18" charset="0" panose="02020603050405020304"/>
                <a:ea typeface="Times New Roman" pitchFamily="18" charset="0" panose="02020603050405020304"/>
              </a:rPr>
              <a:t> </a:t>
            </a:r>
            <a:r>
              <a:rPr lang="en-US" sz="2800" b="1" kern="0" dirty="0">
                <a:effectLst/>
                <a:latin typeface="Times New Roman" pitchFamily="18" charset="0" panose="02020603050405020304"/>
                <a:ea typeface="Times New Roman" pitchFamily="18" charset="0" panose="02020603050405020304"/>
              </a:rPr>
              <a:t>results</a:t>
            </a:r>
            <a:r>
              <a:rPr lang="en-US" sz="2800" b="1" kern="0" spc="-10" dirty="0">
                <a:effectLst/>
                <a:latin typeface="Times New Roman" pitchFamily="18" charset="0" panose="02020603050405020304"/>
                <a:ea typeface="Times New Roman" pitchFamily="18" charset="0" panose="02020603050405020304"/>
              </a:rPr>
              <a:t> </a:t>
            </a:r>
            <a:r>
              <a:rPr lang="en-US" sz="2800" b="1" kern="0" dirty="0">
                <a:effectLst/>
                <a:latin typeface="Times New Roman" pitchFamily="18" charset="0" panose="02020603050405020304"/>
                <a:ea typeface="Times New Roman" pitchFamily="18" charset="0" panose="02020603050405020304"/>
              </a:rPr>
              <a:t>comparison</a:t>
            </a:r>
            <a:br>
              <a:rPr lang="en-IN" sz="2800" b="1" kern="0" dirty="0">
                <a:effectLst/>
                <a:latin typeface="Times New Roman" pitchFamily="18" charset="0" panose="02020603050405020304"/>
                <a:ea typeface="Times New Roman" pitchFamily="18" charset="0" panose="02020603050405020304"/>
              </a:rPr>
            </a:br>
            <a:endParaRPr lang="en-IN" sz="2800" dirty="0"/>
          </a:p>
        </p:txBody>
      </p:sp>
      <p:sp>
        <p:nvSpPr>
          <p:cNvPr id="3" name="Content Placeholder 2"/>
          <p:cNvSpPr>
            <a:spLocks noGrp="1" noEditPoints="1"/>
          </p:cNvSpPr>
          <p:nvPr>
            <p:ph idx="1"/>
          </p:nvPr>
        </p:nvSpPr>
        <p:spPr/>
        <p:txBody>
          <a:bodyPr/>
          <a:lstStyle/>
          <a:p>
            <a:pPr marL="63500" algn="l"/>
            <a:r>
              <a:rPr lang="en-US" sz="1800" b="1" dirty="0">
                <a:effectLst/>
                <a:latin typeface="Times New Roman" pitchFamily="18" charset="0" panose="02020603050405020304"/>
                <a:ea typeface="Times New Roman" pitchFamily="18" charset="0" panose="02020603050405020304"/>
              </a:rPr>
              <a:t>Dataset:</a:t>
            </a:r>
            <a:endParaRPr lang="en-IN" sz="1800" b="1" dirty="0">
              <a:effectLst/>
              <a:latin typeface="Times New Roman" pitchFamily="18" charset="0" panose="02020603050405020304"/>
              <a:ea typeface="Times New Roman" pitchFamily="18" charset="0" panose="02020603050405020304"/>
            </a:endParaRPr>
          </a:p>
          <a:p>
            <a:pPr marL="63500" marR="4468495">
              <a:lnSpc>
                <a:spcPct val="150000"/>
              </a:lnSpc>
              <a:spcBef>
                <a:spcPts val="685"/>
              </a:spcBef>
              <a:spcAft>
                <a:spcPts val="0"/>
              </a:spcAft>
            </a:pPr>
            <a:r>
              <a:rPr lang="en-US" sz="1800" dirty="0">
                <a:effectLst/>
                <a:latin typeface="Times New Roman" pitchFamily="18" charset="0" panose="02020603050405020304"/>
                <a:ea typeface="Times New Roman" pitchFamily="18" charset="0" panose="02020603050405020304"/>
              </a:rPr>
              <a:t>MNIST hand written digits</a:t>
            </a:r>
            <a:r>
              <a:rPr lang="en-US" sz="1800" spc="5" dirty="0">
                <a:effectLst/>
                <a:latin typeface="Times New Roman" pitchFamily="18" charset="0" panose="02020603050405020304"/>
                <a:ea typeface="Times New Roman" pitchFamily="18" charset="0" panose="02020603050405020304"/>
              </a:rPr>
              <a:t> </a:t>
            </a:r>
          </a:p>
          <a:p>
            <a:pPr marL="63500" marR="4468495">
              <a:lnSpc>
                <a:spcPct val="150000"/>
              </a:lnSpc>
              <a:spcBef>
                <a:spcPts val="685"/>
              </a:spcBef>
              <a:spcAft>
                <a:spcPts val="0"/>
              </a:spcAft>
            </a:pPr>
            <a:r>
              <a:rPr lang="en-US" sz="1800" dirty="0">
                <a:effectLst/>
                <a:latin typeface="Times New Roman" pitchFamily="18" charset="0" panose="02020603050405020304"/>
                <a:ea typeface="Times New Roman" pitchFamily="18" charset="0" panose="02020603050405020304"/>
              </a:rPr>
              <a:t>Total training images: 60,000</a:t>
            </a:r>
          </a:p>
          <a:p>
            <a:pPr marL="63500" marR="4468495">
              <a:lnSpc>
                <a:spcPct val="150000"/>
              </a:lnSpc>
              <a:spcBef>
                <a:spcPts val="685"/>
              </a:spcBef>
              <a:spcAft>
                <a:spcPts val="0"/>
              </a:spcAft>
            </a:pPr>
            <a:r>
              <a:rPr lang="en-US" sz="1800" spc="5" dirty="0">
                <a:effectLst/>
                <a:latin typeface="Times New Roman" pitchFamily="18" charset="0" panose="02020603050405020304"/>
                <a:ea typeface="Times New Roman" pitchFamily="18" charset="0" panose="02020603050405020304"/>
              </a:rPr>
              <a:t> </a:t>
            </a:r>
            <a:r>
              <a:rPr lang="en-US" sz="1800" dirty="0">
                <a:effectLst/>
                <a:latin typeface="Times New Roman" pitchFamily="18" charset="0" panose="02020603050405020304"/>
                <a:ea typeface="Times New Roman" pitchFamily="18" charset="0" panose="02020603050405020304"/>
              </a:rPr>
              <a:t>Total</a:t>
            </a:r>
            <a:r>
              <a:rPr lang="en-US" sz="1800" spc="-30" dirty="0">
                <a:effectLst/>
                <a:latin typeface="Times New Roman" pitchFamily="18" charset="0" panose="02020603050405020304"/>
                <a:ea typeface="Times New Roman" pitchFamily="18" charset="0" panose="02020603050405020304"/>
              </a:rPr>
              <a:t> </a:t>
            </a:r>
            <a:r>
              <a:rPr lang="en-US" sz="1800" dirty="0">
                <a:effectLst/>
                <a:latin typeface="Times New Roman" pitchFamily="18" charset="0" panose="02020603050405020304"/>
                <a:ea typeface="Times New Roman" pitchFamily="18" charset="0" panose="02020603050405020304"/>
              </a:rPr>
              <a:t>validation</a:t>
            </a:r>
            <a:r>
              <a:rPr lang="en-US" sz="1800" spc="-25" dirty="0">
                <a:effectLst/>
                <a:latin typeface="Times New Roman" pitchFamily="18" charset="0" panose="02020603050405020304"/>
                <a:ea typeface="Times New Roman" pitchFamily="18" charset="0" panose="02020603050405020304"/>
              </a:rPr>
              <a:t> </a:t>
            </a:r>
            <a:r>
              <a:rPr lang="en-US" sz="1800" dirty="0">
                <a:effectLst/>
                <a:latin typeface="Times New Roman" pitchFamily="18" charset="0" panose="02020603050405020304"/>
                <a:ea typeface="Times New Roman" pitchFamily="18" charset="0" panose="02020603050405020304"/>
              </a:rPr>
              <a:t>images:</a:t>
            </a:r>
            <a:r>
              <a:rPr lang="en-US" sz="1800" spc="-25" dirty="0">
                <a:effectLst/>
                <a:latin typeface="Times New Roman" pitchFamily="18" charset="0" panose="02020603050405020304"/>
                <a:ea typeface="Times New Roman" pitchFamily="18" charset="0" panose="02020603050405020304"/>
              </a:rPr>
              <a:t> </a:t>
            </a:r>
            <a:r>
              <a:rPr lang="en-US" sz="1800" dirty="0">
                <a:effectLst/>
                <a:latin typeface="Times New Roman" pitchFamily="18" charset="0" panose="02020603050405020304"/>
                <a:ea typeface="Times New Roman" pitchFamily="18" charset="0" panose="02020603050405020304"/>
              </a:rPr>
              <a:t>10,000</a:t>
            </a:r>
          </a:p>
          <a:p>
            <a:pPr marL="63500" marR="4468495">
              <a:lnSpc>
                <a:spcPct val="150000"/>
              </a:lnSpc>
              <a:spcBef>
                <a:spcPts val="685"/>
              </a:spcBef>
              <a:spcAft>
                <a:spcPts val="0"/>
              </a:spcAft>
            </a:pPr>
            <a:r>
              <a:rPr lang="en-US" sz="1800" dirty="0">
                <a:latin typeface="Times New Roman" pitchFamily="18" charset="0" panose="02020603050405020304"/>
                <a:ea typeface="Times New Roman" pitchFamily="18" charset="0" panose="02020603050405020304"/>
              </a:rPr>
              <a:t>Size = 28 x 28</a:t>
            </a:r>
            <a:endParaRPr lang="en-IN" sz="1800" dirty="0">
              <a:effectLst/>
              <a:latin typeface="Times New Roman" pitchFamily="18" charset="0" panose="02020603050405020304"/>
              <a:ea typeface="Times New Roman" pitchFamily="18" charset="0" panose="02020603050405020304"/>
            </a:endParaRPr>
          </a:p>
          <a:p>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34.png"/>
          <p:cNvPicPr>
            <a:picLocks noGrp="1"/>
          </p:cNvPicPr>
          <p:nvPr>
            <p:ph idx="1"/>
          </p:nvPr>
        </p:nvPicPr>
        <p:blipFill>
          <a:blip r:embed="rId1"/>
          <a:srcRect/>
          <a:stretch>
            <a:fillRect/>
          </a:stretch>
        </p:blipFill>
        <p:spPr>
          <a:xfrm>
            <a:off x="728869" y="1138822"/>
            <a:ext cx="10515600" cy="2101252"/>
          </a:xfrm>
          <a:prstGeom prst="rect">
            <a:avLst/>
          </a:prstGeom>
        </p:spPr>
      </p:pic>
      <p:sp>
        <p:nvSpPr>
          <p:cNvPr id="6" name="TextBox 5"/>
          <p:cNvSpPr txBox="1"/>
          <p:nvPr/>
        </p:nvSpPr>
        <p:spPr>
          <a:xfrm>
            <a:off x="728869" y="769490"/>
            <a:ext cx="6096000" cy="369332"/>
          </a:xfrm>
          <a:prstGeom prst="rect">
            <a:avLst/>
          </a:prstGeom>
          <a:noFill/>
        </p:spPr>
        <p:txBody>
          <a:bodyPr wrap="square">
            <a:spAutoFit/>
          </a:bodyPr>
          <a:lstStyle/>
          <a:p>
            <a:pPr marL="63500" algn="l">
              <a:spcBef>
                <a:spcPts val="300"/>
              </a:spcBef>
            </a:pPr>
            <a:r>
              <a:rPr lang="en-US" sz="1800" b="1" spc="60" dirty="0">
                <a:effectLst/>
                <a:latin typeface="Times New Roman" pitchFamily="18" charset="0" panose="02020603050405020304"/>
                <a:ea typeface="Times New Roman" pitchFamily="18" charset="0" panose="02020603050405020304"/>
              </a:rPr>
              <a:t>Sample</a:t>
            </a:r>
            <a:r>
              <a:rPr lang="en-US" sz="1800" b="1" spc="160" dirty="0">
                <a:effectLst/>
                <a:latin typeface="Times New Roman" pitchFamily="18" charset="0" panose="02020603050405020304"/>
                <a:ea typeface="Times New Roman" pitchFamily="18" charset="0" panose="02020603050405020304"/>
              </a:rPr>
              <a:t> </a:t>
            </a:r>
            <a:r>
              <a:rPr lang="en-US" sz="1800" b="1" spc="60" dirty="0">
                <a:effectLst/>
                <a:latin typeface="Times New Roman" pitchFamily="18" charset="0" panose="02020603050405020304"/>
                <a:ea typeface="Times New Roman" pitchFamily="18" charset="0" panose="02020603050405020304"/>
              </a:rPr>
              <a:t>Training</a:t>
            </a:r>
            <a:r>
              <a:rPr lang="en-US" sz="1800" b="1" spc="175" dirty="0">
                <a:effectLst/>
                <a:latin typeface="Times New Roman" pitchFamily="18" charset="0" panose="02020603050405020304"/>
                <a:ea typeface="Times New Roman" pitchFamily="18" charset="0" panose="02020603050405020304"/>
              </a:rPr>
              <a:t> </a:t>
            </a:r>
            <a:r>
              <a:rPr lang="en-US" sz="1800" b="1" spc="55" dirty="0">
                <a:effectLst/>
                <a:latin typeface="Times New Roman" pitchFamily="18" charset="0" panose="02020603050405020304"/>
                <a:ea typeface="Times New Roman" pitchFamily="18" charset="0" panose="02020603050405020304"/>
              </a:rPr>
              <a:t>Images</a:t>
            </a:r>
            <a:endParaRPr lang="en-IN" sz="1800" b="1" dirty="0">
              <a:effectLst/>
              <a:latin typeface="Times New Roman" pitchFamily="18" charset="0" panose="02020603050405020304"/>
              <a:ea typeface="Times New Roman" pitchFamily="18" charset="0" panose="02020603050405020304"/>
            </a:endParaRPr>
          </a:p>
        </p:txBody>
      </p:sp>
      <p:sp>
        <p:nvSpPr>
          <p:cNvPr id="8" name="TextBox 7"/>
          <p:cNvSpPr txBox="1"/>
          <p:nvPr/>
        </p:nvSpPr>
        <p:spPr>
          <a:xfrm>
            <a:off x="728869" y="3764481"/>
            <a:ext cx="6096000" cy="369332"/>
          </a:xfrm>
          <a:prstGeom prst="rect">
            <a:avLst/>
          </a:prstGeom>
          <a:noFill/>
        </p:spPr>
        <p:txBody>
          <a:bodyPr wrap="square">
            <a:spAutoFit/>
          </a:bodyPr>
          <a:lstStyle/>
          <a:p>
            <a:pPr marL="63500" algn="l"/>
            <a:r>
              <a:rPr lang="en-US" sz="1800" b="1" spc="60" dirty="0">
                <a:effectLst/>
                <a:latin typeface="Times New Roman" pitchFamily="18" charset="0" panose="02020603050405020304"/>
                <a:ea typeface="Times New Roman" pitchFamily="18" charset="0" panose="02020603050405020304"/>
              </a:rPr>
              <a:t>Sample</a:t>
            </a:r>
            <a:r>
              <a:rPr lang="en-US" sz="1800" b="1" spc="155" dirty="0">
                <a:effectLst/>
                <a:latin typeface="Times New Roman" pitchFamily="18" charset="0" panose="02020603050405020304"/>
                <a:ea typeface="Times New Roman" pitchFamily="18" charset="0" panose="02020603050405020304"/>
              </a:rPr>
              <a:t> </a:t>
            </a:r>
            <a:r>
              <a:rPr lang="en-US" sz="1800" b="1" spc="60" dirty="0">
                <a:effectLst/>
                <a:latin typeface="Times New Roman" pitchFamily="18" charset="0" panose="02020603050405020304"/>
                <a:ea typeface="Times New Roman" pitchFamily="18" charset="0" panose="02020603050405020304"/>
              </a:rPr>
              <a:t>Validation</a:t>
            </a:r>
            <a:r>
              <a:rPr lang="en-US" sz="1800" b="1" spc="190" dirty="0">
                <a:effectLst/>
                <a:latin typeface="Times New Roman" pitchFamily="18" charset="0" panose="02020603050405020304"/>
                <a:ea typeface="Times New Roman" pitchFamily="18" charset="0" panose="02020603050405020304"/>
              </a:rPr>
              <a:t> </a:t>
            </a:r>
            <a:r>
              <a:rPr lang="en-US" sz="1800" b="1" spc="60" dirty="0">
                <a:effectLst/>
                <a:latin typeface="Times New Roman" pitchFamily="18" charset="0" panose="02020603050405020304"/>
                <a:ea typeface="Times New Roman" pitchFamily="18" charset="0" panose="02020603050405020304"/>
              </a:rPr>
              <a:t>Images</a:t>
            </a:r>
            <a:endParaRPr lang="en-IN" sz="1800" b="1" dirty="0">
              <a:effectLst/>
              <a:latin typeface="Times New Roman" pitchFamily="18" charset="0" panose="02020603050405020304"/>
              <a:ea typeface="Times New Roman" pitchFamily="18" charset="0" panose="02020603050405020304"/>
            </a:endParaRPr>
          </a:p>
        </p:txBody>
      </p:sp>
      <p:pic>
        <p:nvPicPr>
          <p:cNvPr id="9" name="image35.png"/>
          <p:cNvPicPr/>
          <p:nvPr/>
        </p:nvPicPr>
        <p:blipFill>
          <a:blip r:embed="rId2"/>
          <a:srcRect/>
          <a:stretch>
            <a:fillRect/>
          </a:stretch>
        </p:blipFill>
        <p:spPr>
          <a:xfrm>
            <a:off x="786574" y="4133813"/>
            <a:ext cx="10400189" cy="183456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36.png"/>
          <p:cNvPicPr>
            <a:picLocks noGrp="1"/>
          </p:cNvPicPr>
          <p:nvPr>
            <p:ph idx="1"/>
          </p:nvPr>
        </p:nvPicPr>
        <p:blipFill>
          <a:blip r:embed="rId1"/>
          <a:srcRect/>
          <a:stretch>
            <a:fillRect/>
          </a:stretch>
        </p:blipFill>
        <p:spPr>
          <a:xfrm>
            <a:off x="838200" y="1715150"/>
            <a:ext cx="10515600" cy="2168261"/>
          </a:xfrm>
          <a:prstGeom prst="rect">
            <a:avLst/>
          </a:prstGeom>
        </p:spPr>
      </p:pic>
      <p:sp>
        <p:nvSpPr>
          <p:cNvPr id="6" name="TextBox 5"/>
          <p:cNvSpPr txBox="1"/>
          <p:nvPr/>
        </p:nvSpPr>
        <p:spPr>
          <a:xfrm>
            <a:off x="838200" y="1227031"/>
            <a:ext cx="6096000" cy="369332"/>
          </a:xfrm>
          <a:prstGeom prst="rect">
            <a:avLst/>
          </a:prstGeom>
          <a:noFill/>
        </p:spPr>
        <p:txBody>
          <a:bodyPr wrap="square">
            <a:spAutoFit/>
          </a:bodyPr>
          <a:lstStyle/>
          <a:p>
            <a:pPr marL="63500" algn="l"/>
            <a:r>
              <a:rPr lang="en-US" sz="1800" b="1" spc="60" dirty="0">
                <a:effectLst/>
                <a:latin typeface="Times New Roman" pitchFamily="18" charset="0" panose="02020603050405020304"/>
                <a:ea typeface="Times New Roman" pitchFamily="18" charset="0" panose="02020603050405020304"/>
              </a:rPr>
              <a:t>Result</a:t>
            </a:r>
            <a:r>
              <a:rPr lang="en-US" sz="1800" b="1" spc="140" dirty="0">
                <a:effectLst/>
                <a:latin typeface="Times New Roman" pitchFamily="18" charset="0" panose="02020603050405020304"/>
                <a:ea typeface="Times New Roman" pitchFamily="18" charset="0" panose="02020603050405020304"/>
              </a:rPr>
              <a:t> </a:t>
            </a:r>
            <a:r>
              <a:rPr lang="en-US" sz="1800" b="1" spc="60" dirty="0">
                <a:effectLst/>
                <a:latin typeface="Times New Roman" pitchFamily="18" charset="0" panose="02020603050405020304"/>
                <a:ea typeface="Times New Roman" pitchFamily="18" charset="0" panose="02020603050405020304"/>
              </a:rPr>
              <a:t>Images</a:t>
            </a:r>
            <a:endParaRPr lang="en-IN" sz="1800" b="1" dirty="0">
              <a:effectLst/>
              <a:latin typeface="Times New Roman" pitchFamily="18" charset="0" panose="02020603050405020304"/>
              <a:ea typeface="Times New Roman" pitchFamily="18" charset="0" panose="020206030504050203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ln>
            <a:solidFill>
              <a:srgbClr val="000000"/>
            </a:solidFill>
          </a:ln>
        </p:spPr>
        <p:txBody>
          <a:bodyPr/>
          <a:lstStyle/>
          <a:p>
            <a:r>
              <a:rPr lang="en-US" dirty="0"/>
              <a:t>IOU Comparison</a:t>
            </a:r>
            <a:endParaRPr lang="en-IN" dirty="0"/>
          </a:p>
        </p:txBody>
      </p:sp>
      <p:graphicFrame>
        <p:nvGraphicFramePr>
          <p:cNvPr id="8" name="Content Placeholder 7"/>
          <p:cNvGraphicFramePr>
            <a:graphicFrameLocks noGrp="1"/>
          </p:cNvGraphicFramePr>
          <p:nvPr>
            <p:ph idx="1"/>
          </p:nvPr>
        </p:nvGraphicFramePr>
        <p:xfrm>
          <a:off x="2703443" y="2531165"/>
          <a:ext cx="6228522" cy="3366053"/>
        </p:xfrm>
        <a:graphic>
          <a:graphicData uri="http://schemas.openxmlformats.org/drawingml/2006/table">
            <a:tbl>
              <a:tblPr firstRow="1" firstCol="1" lastRow="1" lastCol="1" bandRow="1" bandCol="1"/>
              <a:tblGrid>
                <a:gridCol w="2554685"/>
                <a:gridCol w="2554685"/>
                <a:gridCol w="1119152"/>
              </a:tblGrid>
              <a:tr h="421393">
                <a:tc>
                  <a:txBody>
                    <a:bodyPr lIns="0" tIns="0" rIns="0" bIns="0"/>
                    <a:lstStyle/>
                    <a:p>
                      <a:pPr marL="67945">
                        <a:lnSpc>
                          <a:spcPts val="1375"/>
                        </a:lnSpc>
                        <a:spcBef>
                          <a:spcPts val="355"/>
                        </a:spcBef>
                        <a:spcAft>
                          <a:spcPts val="0"/>
                        </a:spcAft>
                      </a:pPr>
                      <a:endParaRPr lang="en-US" sz="1600" b="1" dirty="0">
                        <a:effectLst/>
                        <a:latin typeface="Times New Roman" pitchFamily="18" charset="0" panose="02020603050405020304"/>
                        <a:ea typeface="Times New Roman" pitchFamily="18" charset="0" panose="02020603050405020304"/>
                        <a:cs typeface="Times New Roman" pitchFamily="18" charset="0" panose="02020603050405020304"/>
                      </a:endParaRPr>
                    </a:p>
                    <a:p>
                      <a:pPr marL="67945">
                        <a:lnSpc>
                          <a:spcPts val="1375"/>
                        </a:lnSpc>
                        <a:spcBef>
                          <a:spcPts val="355"/>
                        </a:spcBef>
                        <a:spcAft>
                          <a:spcPts val="0"/>
                        </a:spcAft>
                      </a:pPr>
                      <a:r>
                        <a:rPr lang="en-US" sz="1600" b="1" dirty="0">
                          <a:effectLst/>
                          <a:latin typeface="Times New Roman" pitchFamily="18" charset="0" panose="02020603050405020304"/>
                          <a:ea typeface="Times New Roman" pitchFamily="18" charset="0" panose="02020603050405020304"/>
                          <a:cs typeface="Times New Roman" pitchFamily="18" charset="0" panose="02020603050405020304"/>
                        </a:rPr>
                        <a:t>Models</a:t>
                      </a:r>
                      <a:endParaRPr lang="en-IN" sz="1600" dirty="0">
                        <a:effectLst/>
                        <a:latin typeface="Times New Roman" pitchFamily="18" charset="0" panose="02020603050405020304"/>
                        <a:ea typeface="Times New Roman" pitchFamily="18" charset="0" panose="02020603050405020304"/>
                        <a:cs typeface="Times New Roman" pitchFamily="18" charset="0" panose="02020603050405020304"/>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lIns="0" tIns="0" rIns="0" bIns="0"/>
                    <a:lstStyle/>
                    <a:p>
                      <a:pPr marL="66675">
                        <a:lnSpc>
                          <a:spcPts val="1375"/>
                        </a:lnSpc>
                        <a:spcBef>
                          <a:spcPts val="355"/>
                        </a:spcBef>
                        <a:spcAft>
                          <a:spcPts val="0"/>
                        </a:spcAft>
                      </a:pPr>
                      <a:endParaRPr lang="en-US" sz="1600" b="1" dirty="0">
                        <a:effectLst/>
                        <a:latin typeface="Times New Roman" pitchFamily="18" charset="0" panose="02020603050405020304"/>
                        <a:ea typeface="Times New Roman" pitchFamily="18" charset="0" panose="02020603050405020304"/>
                        <a:cs typeface="Times New Roman" pitchFamily="18" charset="0" panose="02020603050405020304"/>
                      </a:endParaRPr>
                    </a:p>
                    <a:p>
                      <a:pPr marL="66675">
                        <a:lnSpc>
                          <a:spcPts val="1375"/>
                        </a:lnSpc>
                        <a:spcBef>
                          <a:spcPts val="355"/>
                        </a:spcBef>
                        <a:spcAft>
                          <a:spcPts val="0"/>
                        </a:spcAft>
                      </a:pPr>
                      <a:r>
                        <a:rPr lang="en-US" sz="1600" b="1" dirty="0">
                          <a:effectLst/>
                          <a:latin typeface="Times New Roman" pitchFamily="18" charset="0" panose="02020603050405020304"/>
                          <a:ea typeface="Times New Roman" pitchFamily="18" charset="0" panose="02020603050405020304"/>
                          <a:cs typeface="Times New Roman" pitchFamily="18" charset="0" panose="02020603050405020304"/>
                        </a:rPr>
                        <a:t>Number</a:t>
                      </a:r>
                      <a:r>
                        <a:rPr lang="en-US" sz="1600" b="1" spc="-10" dirty="0">
                          <a:effectLst/>
                          <a:latin typeface="Times New Roman" pitchFamily="18" charset="0" panose="02020603050405020304"/>
                          <a:ea typeface="Times New Roman" pitchFamily="18" charset="0" panose="02020603050405020304"/>
                          <a:cs typeface="Times New Roman" pitchFamily="18" charset="0" panose="02020603050405020304"/>
                        </a:rPr>
                        <a:t> </a:t>
                      </a:r>
                      <a:r>
                        <a:rPr lang="en-US" sz="1600" b="1" dirty="0">
                          <a:effectLst/>
                          <a:latin typeface="Times New Roman" pitchFamily="18" charset="0" panose="02020603050405020304"/>
                          <a:ea typeface="Times New Roman" pitchFamily="18" charset="0" panose="02020603050405020304"/>
                          <a:cs typeface="Times New Roman" pitchFamily="18" charset="0" panose="02020603050405020304"/>
                        </a:rPr>
                        <a:t>of</a:t>
                      </a:r>
                      <a:r>
                        <a:rPr lang="en-US" sz="1600" b="1" spc="-5" dirty="0">
                          <a:effectLst/>
                          <a:latin typeface="Times New Roman" pitchFamily="18" charset="0" panose="02020603050405020304"/>
                          <a:ea typeface="Times New Roman" pitchFamily="18" charset="0" panose="02020603050405020304"/>
                          <a:cs typeface="Times New Roman" pitchFamily="18" charset="0" panose="02020603050405020304"/>
                        </a:rPr>
                        <a:t> </a:t>
                      </a:r>
                      <a:r>
                        <a:rPr lang="en-US" sz="1600" b="1" dirty="0">
                          <a:effectLst/>
                          <a:latin typeface="Times New Roman" pitchFamily="18" charset="0" panose="02020603050405020304"/>
                          <a:ea typeface="Times New Roman" pitchFamily="18" charset="0" panose="02020603050405020304"/>
                          <a:cs typeface="Times New Roman" pitchFamily="18" charset="0" panose="02020603050405020304"/>
                        </a:rPr>
                        <a:t>epochs</a:t>
                      </a:r>
                      <a:endParaRPr lang="en-IN" sz="1600" dirty="0">
                        <a:effectLst/>
                        <a:latin typeface="Times New Roman" pitchFamily="18" charset="0" panose="02020603050405020304"/>
                        <a:ea typeface="Times New Roman" pitchFamily="18" charset="0" panose="02020603050405020304"/>
                        <a:cs typeface="Times New Roman" pitchFamily="18" charset="0" panose="02020603050405020304"/>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lIns="0" tIns="0" rIns="0" bIns="0"/>
                    <a:lstStyle/>
                    <a:p>
                      <a:pPr marL="67945">
                        <a:lnSpc>
                          <a:spcPts val="1375"/>
                        </a:lnSpc>
                        <a:spcBef>
                          <a:spcPts val="355"/>
                        </a:spcBef>
                        <a:spcAft>
                          <a:spcPts val="0"/>
                        </a:spcAft>
                      </a:pPr>
                      <a:endParaRPr lang="en-US" sz="1600" b="1" dirty="0">
                        <a:effectLst/>
                        <a:latin typeface="Times New Roman" pitchFamily="18" charset="0" panose="02020603050405020304"/>
                        <a:ea typeface="Times New Roman" pitchFamily="18" charset="0" panose="02020603050405020304"/>
                        <a:cs typeface="Times New Roman" pitchFamily="18" charset="0" panose="02020603050405020304"/>
                      </a:endParaRPr>
                    </a:p>
                    <a:p>
                      <a:pPr marL="67945">
                        <a:lnSpc>
                          <a:spcPts val="1375"/>
                        </a:lnSpc>
                        <a:spcBef>
                          <a:spcPts val="355"/>
                        </a:spcBef>
                        <a:spcAft>
                          <a:spcPts val="0"/>
                        </a:spcAft>
                      </a:pPr>
                      <a:r>
                        <a:rPr lang="en-US" sz="1600" b="1" dirty="0" err="1">
                          <a:effectLst/>
                          <a:latin typeface="Times New Roman" pitchFamily="18" charset="0" panose="02020603050405020304"/>
                          <a:ea typeface="Times New Roman" pitchFamily="18" charset="0" panose="02020603050405020304"/>
                          <a:cs typeface="Times New Roman" pitchFamily="18" charset="0" panose="02020603050405020304"/>
                        </a:rPr>
                        <a:t>mIOU</a:t>
                      </a:r>
                      <a:endParaRPr lang="en-IN" sz="1600" dirty="0">
                        <a:effectLst/>
                        <a:latin typeface="Times New Roman" pitchFamily="18" charset="0" panose="02020603050405020304"/>
                        <a:ea typeface="Times New Roman" pitchFamily="18" charset="0" panose="02020603050405020304"/>
                        <a:cs typeface="Times New Roman" pitchFamily="18" charset="0" panose="02020603050405020304"/>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9357">
                <a:tc rowSpan="6">
                  <a:txBody>
                    <a:bodyPr lIns="0" tIns="0" rIns="0" bIns="0"/>
                    <a:lstStyle/>
                    <a:p>
                      <a:pPr marL="90805">
                        <a:spcBef>
                          <a:spcPts val="355"/>
                        </a:spcBef>
                        <a:spcAft>
                          <a:spcPts val="0"/>
                        </a:spcAft>
                      </a:pPr>
                      <a:r>
                        <a:rPr lang="en-US" sz="1600" dirty="0">
                          <a:effectLst/>
                          <a:latin typeface="Times New Roman" pitchFamily="18" charset="0" panose="02020603050405020304"/>
                          <a:ea typeface="Times New Roman" pitchFamily="18" charset="0" panose="02020603050405020304"/>
                          <a:cs typeface="Times New Roman" pitchFamily="18" charset="0" panose="02020603050405020304"/>
                        </a:rPr>
                        <a:t> </a:t>
                      </a:r>
                      <a:endParaRPr lang="en-IN" sz="1600" dirty="0">
                        <a:effectLst/>
                        <a:latin typeface="Times New Roman" pitchFamily="18" charset="0" panose="02020603050405020304"/>
                        <a:ea typeface="Times New Roman" pitchFamily="18" charset="0" panose="02020603050405020304"/>
                        <a:cs typeface="Times New Roman" pitchFamily="18" charset="0" panose="02020603050405020304"/>
                      </a:endParaRPr>
                    </a:p>
                    <a:p>
                      <a:pPr marL="90805">
                        <a:spcBef>
                          <a:spcPts val="355"/>
                        </a:spcBef>
                        <a:spcAft>
                          <a:spcPts val="0"/>
                        </a:spcAft>
                      </a:pPr>
                      <a:r>
                        <a:rPr lang="en-US" sz="1600" dirty="0">
                          <a:effectLst/>
                          <a:latin typeface="Times New Roman" pitchFamily="18" charset="0" panose="02020603050405020304"/>
                          <a:ea typeface="Times New Roman" pitchFamily="18" charset="0" panose="02020603050405020304"/>
                          <a:cs typeface="Times New Roman" pitchFamily="18" charset="0" panose="02020603050405020304"/>
                        </a:rPr>
                        <a:t> </a:t>
                      </a:r>
                      <a:endParaRPr lang="en-IN" sz="1600" dirty="0">
                        <a:effectLst/>
                        <a:latin typeface="Times New Roman" pitchFamily="18" charset="0" panose="02020603050405020304"/>
                        <a:ea typeface="Times New Roman" pitchFamily="18" charset="0" panose="02020603050405020304"/>
                        <a:cs typeface="Times New Roman" pitchFamily="18" charset="0" panose="02020603050405020304"/>
                      </a:endParaRPr>
                    </a:p>
                    <a:p>
                      <a:pPr marL="67945">
                        <a:spcBef>
                          <a:spcPts val="1145"/>
                        </a:spcBef>
                        <a:spcAft>
                          <a:spcPts val="0"/>
                        </a:spcAft>
                      </a:pPr>
                      <a:r>
                        <a:rPr lang="en-US" sz="1600" dirty="0">
                          <a:effectLst/>
                          <a:latin typeface="Times New Roman" pitchFamily="18" charset="0" panose="02020603050405020304"/>
                          <a:ea typeface="Times New Roman" pitchFamily="18" charset="0" panose="02020603050405020304"/>
                          <a:cs typeface="Times New Roman" pitchFamily="18" charset="0" panose="02020603050405020304"/>
                        </a:rPr>
                        <a:t>CNN</a:t>
                      </a:r>
                      <a:r>
                        <a:rPr lang="en-US" sz="1600" spc="-10" dirty="0">
                          <a:effectLst/>
                          <a:latin typeface="Times New Roman" pitchFamily="18" charset="0" panose="02020603050405020304"/>
                          <a:ea typeface="Times New Roman" pitchFamily="18" charset="0" panose="02020603050405020304"/>
                          <a:cs typeface="Times New Roman" pitchFamily="18" charset="0" panose="02020603050405020304"/>
                        </a:rPr>
                        <a:t> </a:t>
                      </a:r>
                      <a:r>
                        <a:rPr lang="en-US" sz="1600" dirty="0">
                          <a:effectLst/>
                          <a:latin typeface="Times New Roman" pitchFamily="18" charset="0" panose="02020603050405020304"/>
                          <a:ea typeface="Times New Roman" pitchFamily="18" charset="0" panose="02020603050405020304"/>
                          <a:cs typeface="Times New Roman" pitchFamily="18" charset="0" panose="02020603050405020304"/>
                        </a:rPr>
                        <a:t>Model</a:t>
                      </a:r>
                      <a:endParaRPr lang="en-IN" sz="1600" dirty="0">
                        <a:effectLst/>
                        <a:latin typeface="Times New Roman" pitchFamily="18" charset="0" panose="02020603050405020304"/>
                        <a:ea typeface="Times New Roman" pitchFamily="18" charset="0" panose="02020603050405020304"/>
                        <a:cs typeface="Times New Roman" pitchFamily="18" charset="0" panose="02020603050405020304"/>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lIns="0" tIns="0" rIns="0" bIns="0"/>
                    <a:lstStyle/>
                    <a:p>
                      <a:pPr marL="66675">
                        <a:lnSpc>
                          <a:spcPts val="1375"/>
                        </a:lnSpc>
                        <a:spcBef>
                          <a:spcPts val="355"/>
                        </a:spcBef>
                        <a:spcAft>
                          <a:spcPts val="0"/>
                        </a:spcAft>
                      </a:pPr>
                      <a:endParaRPr lang="en-US" sz="1600" dirty="0">
                        <a:effectLst/>
                        <a:latin typeface="Times New Roman" pitchFamily="18" charset="0" panose="02020603050405020304"/>
                        <a:ea typeface="Times New Roman" pitchFamily="18" charset="0" panose="02020603050405020304"/>
                        <a:cs typeface="Times New Roman" pitchFamily="18" charset="0" panose="02020603050405020304"/>
                      </a:endParaRPr>
                    </a:p>
                    <a:p>
                      <a:pPr marL="66675">
                        <a:lnSpc>
                          <a:spcPts val="1375"/>
                        </a:lnSpc>
                        <a:spcBef>
                          <a:spcPts val="355"/>
                        </a:spcBef>
                        <a:spcAft>
                          <a:spcPts val="0"/>
                        </a:spcAft>
                      </a:pPr>
                      <a:r>
                        <a:rPr lang="en-US" sz="1600" dirty="0">
                          <a:effectLst/>
                          <a:latin typeface="Times New Roman" pitchFamily="18" charset="0" panose="02020603050405020304"/>
                          <a:ea typeface="Times New Roman" pitchFamily="18" charset="0" panose="02020603050405020304"/>
                          <a:cs typeface="Times New Roman" pitchFamily="18" charset="0" panose="02020603050405020304"/>
                        </a:rPr>
                        <a:t>50</a:t>
                      </a:r>
                      <a:endParaRPr lang="en-IN" sz="1600" dirty="0">
                        <a:effectLst/>
                        <a:latin typeface="Times New Roman" pitchFamily="18" charset="0" panose="02020603050405020304"/>
                        <a:ea typeface="Times New Roman" pitchFamily="18" charset="0" panose="02020603050405020304"/>
                        <a:cs typeface="Times New Roman" pitchFamily="18" charset="0" panose="02020603050405020304"/>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lIns="0" tIns="0" rIns="0" bIns="0"/>
                    <a:lstStyle/>
                    <a:p>
                      <a:pPr marL="67945">
                        <a:lnSpc>
                          <a:spcPts val="1375"/>
                        </a:lnSpc>
                        <a:spcBef>
                          <a:spcPts val="355"/>
                        </a:spcBef>
                        <a:spcAft>
                          <a:spcPts val="0"/>
                        </a:spcAft>
                      </a:pPr>
                      <a:endParaRPr lang="en-US" sz="1600" dirty="0">
                        <a:effectLst/>
                        <a:latin typeface="Times New Roman" pitchFamily="18" charset="0" panose="02020603050405020304"/>
                        <a:ea typeface="Times New Roman" pitchFamily="18" charset="0" panose="02020603050405020304"/>
                        <a:cs typeface="Times New Roman" pitchFamily="18" charset="0" panose="02020603050405020304"/>
                      </a:endParaRPr>
                    </a:p>
                    <a:p>
                      <a:pPr marL="67945">
                        <a:lnSpc>
                          <a:spcPts val="1375"/>
                        </a:lnSpc>
                        <a:spcBef>
                          <a:spcPts val="355"/>
                        </a:spcBef>
                        <a:spcAft>
                          <a:spcPts val="0"/>
                        </a:spcAft>
                      </a:pPr>
                      <a:r>
                        <a:rPr lang="en-US" sz="1600" dirty="0">
                          <a:effectLst/>
                          <a:latin typeface="Times New Roman" pitchFamily="18" charset="0" panose="02020603050405020304"/>
                          <a:ea typeface="Times New Roman" pitchFamily="18" charset="0" panose="02020603050405020304"/>
                          <a:cs typeface="Times New Roman" pitchFamily="18" charset="0" panose="02020603050405020304"/>
                        </a:rPr>
                        <a:t>0.930</a:t>
                      </a:r>
                      <a:endParaRPr lang="en-IN" sz="1600" dirty="0">
                        <a:effectLst/>
                        <a:latin typeface="Times New Roman" pitchFamily="18" charset="0" panose="02020603050405020304"/>
                        <a:ea typeface="Times New Roman" pitchFamily="18" charset="0" panose="02020603050405020304"/>
                        <a:cs typeface="Times New Roman" pitchFamily="18" charset="0" panose="02020603050405020304"/>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1393">
                <a:tc vMerge="1">
                  <a:txBody>
                    <a:bodyPr/>
                    <a:lstStyle/>
                    <a:p>
                      <a:endParaRPr lang="en-IN"/>
                    </a:p>
                  </a:txBody>
                  <a:tcPr/>
                </a:tc>
                <a:tc>
                  <a:txBody>
                    <a:bodyPr lIns="0" tIns="0" rIns="0" bIns="0"/>
                    <a:lstStyle/>
                    <a:p>
                      <a:pPr marL="66675">
                        <a:lnSpc>
                          <a:spcPts val="1375"/>
                        </a:lnSpc>
                        <a:spcBef>
                          <a:spcPts val="355"/>
                        </a:spcBef>
                        <a:spcAft>
                          <a:spcPts val="0"/>
                        </a:spcAft>
                      </a:pPr>
                      <a:endParaRPr lang="en-US" sz="1600" dirty="0">
                        <a:effectLst/>
                        <a:latin typeface="Times New Roman" pitchFamily="18" charset="0" panose="02020603050405020304"/>
                        <a:ea typeface="Times New Roman" pitchFamily="18" charset="0" panose="02020603050405020304"/>
                        <a:cs typeface="Times New Roman" pitchFamily="18" charset="0" panose="02020603050405020304"/>
                      </a:endParaRPr>
                    </a:p>
                    <a:p>
                      <a:pPr marL="66675">
                        <a:lnSpc>
                          <a:spcPts val="1375"/>
                        </a:lnSpc>
                        <a:spcBef>
                          <a:spcPts val="355"/>
                        </a:spcBef>
                        <a:spcAft>
                          <a:spcPts val="0"/>
                        </a:spcAft>
                      </a:pPr>
                      <a:r>
                        <a:rPr lang="en-US" sz="1600" dirty="0">
                          <a:effectLst/>
                          <a:latin typeface="Times New Roman" pitchFamily="18" charset="0" panose="02020603050405020304"/>
                          <a:ea typeface="Times New Roman" pitchFamily="18" charset="0" panose="02020603050405020304"/>
                          <a:cs typeface="Times New Roman" pitchFamily="18" charset="0" panose="02020603050405020304"/>
                        </a:rPr>
                        <a:t>100</a:t>
                      </a:r>
                      <a:endParaRPr lang="en-IN" sz="1600" dirty="0">
                        <a:effectLst/>
                        <a:latin typeface="Times New Roman" pitchFamily="18" charset="0" panose="02020603050405020304"/>
                        <a:ea typeface="Times New Roman" pitchFamily="18" charset="0" panose="02020603050405020304"/>
                        <a:cs typeface="Times New Roman" pitchFamily="18" charset="0" panose="02020603050405020304"/>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lIns="0" tIns="0" rIns="0" bIns="0"/>
                    <a:lstStyle/>
                    <a:p>
                      <a:pPr marL="67945">
                        <a:lnSpc>
                          <a:spcPts val="1375"/>
                        </a:lnSpc>
                        <a:spcBef>
                          <a:spcPts val="355"/>
                        </a:spcBef>
                        <a:spcAft>
                          <a:spcPts val="0"/>
                        </a:spcAft>
                      </a:pPr>
                      <a:endParaRPr lang="en-US" sz="1600" dirty="0">
                        <a:effectLst/>
                        <a:latin typeface="Times New Roman" pitchFamily="18" charset="0" panose="02020603050405020304"/>
                        <a:ea typeface="Times New Roman" pitchFamily="18" charset="0" panose="02020603050405020304"/>
                        <a:cs typeface="Times New Roman" pitchFamily="18" charset="0" panose="02020603050405020304"/>
                      </a:endParaRPr>
                    </a:p>
                    <a:p>
                      <a:pPr marL="67945">
                        <a:lnSpc>
                          <a:spcPts val="1375"/>
                        </a:lnSpc>
                        <a:spcBef>
                          <a:spcPts val="355"/>
                        </a:spcBef>
                        <a:spcAft>
                          <a:spcPts val="0"/>
                        </a:spcAft>
                      </a:pPr>
                      <a:r>
                        <a:rPr lang="en-US" sz="1600" dirty="0">
                          <a:effectLst/>
                          <a:latin typeface="Times New Roman" pitchFamily="18" charset="0" panose="02020603050405020304"/>
                          <a:ea typeface="Times New Roman" pitchFamily="18" charset="0" panose="02020603050405020304"/>
                          <a:cs typeface="Times New Roman" pitchFamily="18" charset="0" panose="02020603050405020304"/>
                        </a:rPr>
                        <a:t>0.957</a:t>
                      </a:r>
                      <a:endParaRPr lang="en-IN" sz="1600" dirty="0">
                        <a:effectLst/>
                        <a:latin typeface="Times New Roman" pitchFamily="18" charset="0" panose="02020603050405020304"/>
                        <a:ea typeface="Times New Roman" pitchFamily="18" charset="0" panose="02020603050405020304"/>
                        <a:cs typeface="Times New Roman" pitchFamily="18" charset="0" panose="02020603050405020304"/>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1393">
                <a:tc vMerge="1">
                  <a:txBody>
                    <a:bodyPr/>
                    <a:lstStyle/>
                    <a:p>
                      <a:endParaRPr lang="en-IN"/>
                    </a:p>
                  </a:txBody>
                  <a:tcPr/>
                </a:tc>
                <a:tc>
                  <a:txBody>
                    <a:bodyPr lIns="0" tIns="0" rIns="0" bIns="0"/>
                    <a:lstStyle/>
                    <a:p>
                      <a:pPr marL="66675">
                        <a:lnSpc>
                          <a:spcPts val="1375"/>
                        </a:lnSpc>
                        <a:spcBef>
                          <a:spcPts val="355"/>
                        </a:spcBef>
                        <a:spcAft>
                          <a:spcPts val="0"/>
                        </a:spcAft>
                      </a:pPr>
                      <a:endParaRPr lang="en-US" sz="1600" dirty="0">
                        <a:effectLst/>
                        <a:latin typeface="Times New Roman" pitchFamily="18" charset="0" panose="02020603050405020304"/>
                        <a:ea typeface="Times New Roman" pitchFamily="18" charset="0" panose="02020603050405020304"/>
                        <a:cs typeface="Times New Roman" pitchFamily="18" charset="0" panose="02020603050405020304"/>
                      </a:endParaRPr>
                    </a:p>
                    <a:p>
                      <a:pPr marL="66675">
                        <a:lnSpc>
                          <a:spcPts val="1375"/>
                        </a:lnSpc>
                        <a:spcBef>
                          <a:spcPts val="355"/>
                        </a:spcBef>
                        <a:spcAft>
                          <a:spcPts val="0"/>
                        </a:spcAft>
                      </a:pPr>
                      <a:r>
                        <a:rPr lang="en-US" sz="1600" dirty="0">
                          <a:effectLst/>
                          <a:latin typeface="Times New Roman" pitchFamily="18" charset="0" panose="02020603050405020304"/>
                          <a:ea typeface="Times New Roman" pitchFamily="18" charset="0" panose="02020603050405020304"/>
                          <a:cs typeface="Times New Roman" pitchFamily="18" charset="0" panose="02020603050405020304"/>
                        </a:rPr>
                        <a:t>500</a:t>
                      </a:r>
                      <a:endParaRPr lang="en-IN" sz="1600" dirty="0">
                        <a:effectLst/>
                        <a:latin typeface="Times New Roman" pitchFamily="18" charset="0" panose="02020603050405020304"/>
                        <a:ea typeface="Times New Roman" pitchFamily="18" charset="0" panose="02020603050405020304"/>
                        <a:cs typeface="Times New Roman" pitchFamily="18" charset="0" panose="02020603050405020304"/>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lIns="0" tIns="0" rIns="0" bIns="0"/>
                    <a:lstStyle/>
                    <a:p>
                      <a:pPr marL="67945">
                        <a:lnSpc>
                          <a:spcPts val="1375"/>
                        </a:lnSpc>
                        <a:spcBef>
                          <a:spcPts val="355"/>
                        </a:spcBef>
                        <a:spcAft>
                          <a:spcPts val="0"/>
                        </a:spcAft>
                      </a:pPr>
                      <a:endParaRPr lang="en-US" sz="1600" dirty="0">
                        <a:effectLst/>
                        <a:latin typeface="Times New Roman" pitchFamily="18" charset="0" panose="02020603050405020304"/>
                        <a:ea typeface="Times New Roman" pitchFamily="18" charset="0" panose="02020603050405020304"/>
                        <a:cs typeface="Times New Roman" pitchFamily="18" charset="0" panose="02020603050405020304"/>
                      </a:endParaRPr>
                    </a:p>
                    <a:p>
                      <a:pPr marL="67945">
                        <a:lnSpc>
                          <a:spcPts val="1375"/>
                        </a:lnSpc>
                        <a:spcBef>
                          <a:spcPts val="355"/>
                        </a:spcBef>
                        <a:spcAft>
                          <a:spcPts val="0"/>
                        </a:spcAft>
                      </a:pPr>
                      <a:r>
                        <a:rPr lang="en-US" sz="1600" dirty="0">
                          <a:effectLst/>
                          <a:latin typeface="Times New Roman" pitchFamily="18" charset="0" panose="02020603050405020304"/>
                          <a:ea typeface="Times New Roman" pitchFamily="18" charset="0" panose="02020603050405020304"/>
                          <a:cs typeface="Times New Roman" pitchFamily="18" charset="0" panose="02020603050405020304"/>
                        </a:rPr>
                        <a:t>0.968</a:t>
                      </a:r>
                      <a:endParaRPr lang="en-IN" sz="1600" dirty="0">
                        <a:effectLst/>
                        <a:latin typeface="Times New Roman" pitchFamily="18" charset="0" panose="02020603050405020304"/>
                        <a:ea typeface="Times New Roman" pitchFamily="18" charset="0" panose="02020603050405020304"/>
                        <a:cs typeface="Times New Roman" pitchFamily="18" charset="0" panose="02020603050405020304"/>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9357">
                <a:tc vMerge="1">
                  <a:txBody>
                    <a:bodyPr/>
                    <a:lstStyle/>
                    <a:p>
                      <a:endParaRPr lang="en-IN"/>
                    </a:p>
                  </a:txBody>
                  <a:tcPr/>
                </a:tc>
                <a:tc>
                  <a:txBody>
                    <a:bodyPr lIns="0" tIns="0" rIns="0" bIns="0"/>
                    <a:lstStyle/>
                    <a:p>
                      <a:pPr marL="66675">
                        <a:lnSpc>
                          <a:spcPts val="1375"/>
                        </a:lnSpc>
                        <a:spcBef>
                          <a:spcPts val="355"/>
                        </a:spcBef>
                        <a:spcAft>
                          <a:spcPts val="0"/>
                        </a:spcAft>
                      </a:pPr>
                      <a:endParaRPr lang="en-US" sz="1600" dirty="0">
                        <a:effectLst/>
                        <a:latin typeface="Times New Roman" pitchFamily="18" charset="0" panose="02020603050405020304"/>
                        <a:ea typeface="Times New Roman" pitchFamily="18" charset="0" panose="02020603050405020304"/>
                        <a:cs typeface="Times New Roman" pitchFamily="18" charset="0" panose="02020603050405020304"/>
                      </a:endParaRPr>
                    </a:p>
                    <a:p>
                      <a:pPr marL="66675">
                        <a:lnSpc>
                          <a:spcPts val="1375"/>
                        </a:lnSpc>
                        <a:spcBef>
                          <a:spcPts val="355"/>
                        </a:spcBef>
                        <a:spcAft>
                          <a:spcPts val="0"/>
                        </a:spcAft>
                      </a:pPr>
                      <a:r>
                        <a:rPr lang="en-US" sz="1600" dirty="0">
                          <a:effectLst/>
                          <a:latin typeface="Times New Roman" pitchFamily="18" charset="0" panose="02020603050405020304"/>
                          <a:ea typeface="Times New Roman" pitchFamily="18" charset="0" panose="02020603050405020304"/>
                          <a:cs typeface="Times New Roman" pitchFamily="18" charset="0" panose="02020603050405020304"/>
                        </a:rPr>
                        <a:t>1000</a:t>
                      </a:r>
                      <a:endParaRPr lang="en-IN" sz="1600" dirty="0">
                        <a:effectLst/>
                        <a:latin typeface="Times New Roman" pitchFamily="18" charset="0" panose="02020603050405020304"/>
                        <a:ea typeface="Times New Roman" pitchFamily="18" charset="0" panose="02020603050405020304"/>
                        <a:cs typeface="Times New Roman" pitchFamily="18" charset="0" panose="02020603050405020304"/>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lIns="0" tIns="0" rIns="0" bIns="0"/>
                    <a:lstStyle/>
                    <a:p>
                      <a:pPr marL="67945">
                        <a:lnSpc>
                          <a:spcPts val="1375"/>
                        </a:lnSpc>
                        <a:spcBef>
                          <a:spcPts val="355"/>
                        </a:spcBef>
                        <a:spcAft>
                          <a:spcPts val="0"/>
                        </a:spcAft>
                      </a:pPr>
                      <a:endParaRPr lang="en-US" sz="1600" dirty="0">
                        <a:effectLst/>
                        <a:latin typeface="Times New Roman" pitchFamily="18" charset="0" panose="02020603050405020304"/>
                        <a:ea typeface="Times New Roman" pitchFamily="18" charset="0" panose="02020603050405020304"/>
                        <a:cs typeface="Times New Roman" pitchFamily="18" charset="0" panose="02020603050405020304"/>
                      </a:endParaRPr>
                    </a:p>
                    <a:p>
                      <a:pPr marL="67945">
                        <a:lnSpc>
                          <a:spcPts val="1375"/>
                        </a:lnSpc>
                        <a:spcBef>
                          <a:spcPts val="355"/>
                        </a:spcBef>
                        <a:spcAft>
                          <a:spcPts val="0"/>
                        </a:spcAft>
                      </a:pPr>
                      <a:r>
                        <a:rPr lang="en-US" sz="1600" dirty="0">
                          <a:effectLst/>
                          <a:latin typeface="Times New Roman" pitchFamily="18" charset="0" panose="02020603050405020304"/>
                          <a:ea typeface="Times New Roman" pitchFamily="18" charset="0" panose="02020603050405020304"/>
                          <a:cs typeface="Times New Roman" pitchFamily="18" charset="0" panose="02020603050405020304"/>
                        </a:rPr>
                        <a:t>0.98</a:t>
                      </a:r>
                      <a:endParaRPr lang="en-IN" sz="1600" dirty="0">
                        <a:effectLst/>
                        <a:latin typeface="Times New Roman" pitchFamily="18" charset="0" panose="02020603050405020304"/>
                        <a:ea typeface="Times New Roman" pitchFamily="18" charset="0" panose="02020603050405020304"/>
                        <a:cs typeface="Times New Roman" pitchFamily="18" charset="0" panose="02020603050405020304"/>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1393">
                <a:tc vMerge="1">
                  <a:txBody>
                    <a:bodyPr/>
                    <a:lstStyle/>
                    <a:p>
                      <a:endParaRPr lang="en-IN"/>
                    </a:p>
                  </a:txBody>
                  <a:tcPr/>
                </a:tc>
                <a:tc>
                  <a:txBody>
                    <a:bodyPr lIns="0" tIns="0" rIns="0" bIns="0"/>
                    <a:lstStyle/>
                    <a:p>
                      <a:pPr marL="66675">
                        <a:lnSpc>
                          <a:spcPts val="1375"/>
                        </a:lnSpc>
                        <a:spcBef>
                          <a:spcPts val="355"/>
                        </a:spcBef>
                        <a:spcAft>
                          <a:spcPts val="0"/>
                        </a:spcAft>
                      </a:pPr>
                      <a:endParaRPr lang="en-US" sz="1600" dirty="0">
                        <a:effectLst/>
                        <a:latin typeface="Times New Roman" pitchFamily="18" charset="0" panose="02020603050405020304"/>
                        <a:ea typeface="Times New Roman" pitchFamily="18" charset="0" panose="02020603050405020304"/>
                        <a:cs typeface="Times New Roman" pitchFamily="18" charset="0" panose="02020603050405020304"/>
                      </a:endParaRPr>
                    </a:p>
                    <a:p>
                      <a:pPr marL="66675">
                        <a:lnSpc>
                          <a:spcPts val="1375"/>
                        </a:lnSpc>
                        <a:spcBef>
                          <a:spcPts val="355"/>
                        </a:spcBef>
                        <a:spcAft>
                          <a:spcPts val="0"/>
                        </a:spcAft>
                      </a:pPr>
                      <a:r>
                        <a:rPr lang="en-US" sz="1600" dirty="0">
                          <a:effectLst/>
                          <a:latin typeface="Times New Roman" pitchFamily="18" charset="0" panose="02020603050405020304"/>
                          <a:ea typeface="Times New Roman" pitchFamily="18" charset="0" panose="02020603050405020304"/>
                          <a:cs typeface="Times New Roman" pitchFamily="18" charset="0" panose="02020603050405020304"/>
                        </a:rPr>
                        <a:t>1500</a:t>
                      </a:r>
                      <a:endParaRPr lang="en-IN" sz="1600" dirty="0">
                        <a:effectLst/>
                        <a:latin typeface="Times New Roman" pitchFamily="18" charset="0" panose="02020603050405020304"/>
                        <a:ea typeface="Times New Roman" pitchFamily="18" charset="0" panose="02020603050405020304"/>
                        <a:cs typeface="Times New Roman" pitchFamily="18" charset="0" panose="02020603050405020304"/>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lIns="0" tIns="0" rIns="0" bIns="0"/>
                    <a:lstStyle/>
                    <a:p>
                      <a:pPr marL="67945">
                        <a:lnSpc>
                          <a:spcPts val="1375"/>
                        </a:lnSpc>
                        <a:spcBef>
                          <a:spcPts val="355"/>
                        </a:spcBef>
                        <a:spcAft>
                          <a:spcPts val="0"/>
                        </a:spcAft>
                      </a:pPr>
                      <a:endParaRPr lang="en-US" sz="1600" b="1" dirty="0">
                        <a:effectLst/>
                        <a:latin typeface="Times New Roman" pitchFamily="18" charset="0" panose="02020603050405020304"/>
                        <a:ea typeface="Times New Roman" pitchFamily="18" charset="0" panose="02020603050405020304"/>
                        <a:cs typeface="Times New Roman" pitchFamily="18" charset="0" panose="02020603050405020304"/>
                      </a:endParaRPr>
                    </a:p>
                    <a:p>
                      <a:pPr marL="67945">
                        <a:lnSpc>
                          <a:spcPts val="1375"/>
                        </a:lnSpc>
                        <a:spcBef>
                          <a:spcPts val="355"/>
                        </a:spcBef>
                        <a:spcAft>
                          <a:spcPts val="0"/>
                        </a:spcAft>
                      </a:pPr>
                      <a:r>
                        <a:rPr lang="en-US" sz="1600" b="1" dirty="0">
                          <a:effectLst/>
                          <a:latin typeface="Times New Roman" pitchFamily="18" charset="0" panose="02020603050405020304"/>
                          <a:ea typeface="Times New Roman" pitchFamily="18" charset="0" panose="02020603050405020304"/>
                          <a:cs typeface="Times New Roman" pitchFamily="18" charset="0" panose="02020603050405020304"/>
                        </a:rPr>
                        <a:t>0.997</a:t>
                      </a:r>
                      <a:endParaRPr lang="en-IN" sz="1600" dirty="0">
                        <a:effectLst/>
                        <a:latin typeface="Times New Roman" pitchFamily="18" charset="0" panose="02020603050405020304"/>
                        <a:ea typeface="Times New Roman" pitchFamily="18" charset="0" panose="02020603050405020304"/>
                        <a:cs typeface="Times New Roman" pitchFamily="18" charset="0" panose="02020603050405020304"/>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2410">
                <a:tc vMerge="1">
                  <a:txBody>
                    <a:bodyPr/>
                    <a:lstStyle/>
                    <a:p>
                      <a:endParaRPr lang="en-IN"/>
                    </a:p>
                  </a:txBody>
                  <a:tcPr/>
                </a:tc>
                <a:tc>
                  <a:txBody>
                    <a:bodyPr lIns="0" tIns="0" rIns="0" bIns="0"/>
                    <a:lstStyle/>
                    <a:p>
                      <a:pPr marL="66675">
                        <a:lnSpc>
                          <a:spcPts val="1375"/>
                        </a:lnSpc>
                        <a:spcBef>
                          <a:spcPts val="355"/>
                        </a:spcBef>
                        <a:spcAft>
                          <a:spcPts val="0"/>
                        </a:spcAft>
                      </a:pPr>
                      <a:endParaRPr lang="en-US" sz="1600" dirty="0">
                        <a:effectLst/>
                        <a:latin typeface="Times New Roman" pitchFamily="18" charset="0" panose="02020603050405020304"/>
                        <a:ea typeface="Times New Roman" pitchFamily="18" charset="0" panose="02020603050405020304"/>
                        <a:cs typeface="Times New Roman" pitchFamily="18" charset="0" panose="02020603050405020304"/>
                      </a:endParaRPr>
                    </a:p>
                    <a:p>
                      <a:pPr marL="66675">
                        <a:lnSpc>
                          <a:spcPts val="1375"/>
                        </a:lnSpc>
                        <a:spcBef>
                          <a:spcPts val="355"/>
                        </a:spcBef>
                        <a:spcAft>
                          <a:spcPts val="0"/>
                        </a:spcAft>
                      </a:pPr>
                      <a:r>
                        <a:rPr lang="en-US" sz="1600" dirty="0">
                          <a:effectLst/>
                          <a:latin typeface="Times New Roman" pitchFamily="18" charset="0" panose="02020603050405020304"/>
                          <a:ea typeface="Times New Roman" pitchFamily="18" charset="0" panose="02020603050405020304"/>
                          <a:cs typeface="Times New Roman" pitchFamily="18" charset="0" panose="02020603050405020304"/>
                        </a:rPr>
                        <a:t>2000</a:t>
                      </a:r>
                      <a:endParaRPr lang="en-IN" sz="1600" dirty="0">
                        <a:effectLst/>
                        <a:latin typeface="Times New Roman" pitchFamily="18" charset="0" panose="02020603050405020304"/>
                        <a:ea typeface="Times New Roman" pitchFamily="18" charset="0" panose="02020603050405020304"/>
                        <a:cs typeface="Times New Roman" pitchFamily="18" charset="0" panose="02020603050405020304"/>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lIns="0" tIns="0" rIns="0" bIns="0"/>
                    <a:lstStyle/>
                    <a:p>
                      <a:pPr marL="67945">
                        <a:lnSpc>
                          <a:spcPts val="1375"/>
                        </a:lnSpc>
                        <a:spcBef>
                          <a:spcPts val="355"/>
                        </a:spcBef>
                        <a:spcAft>
                          <a:spcPts val="0"/>
                        </a:spcAft>
                      </a:pPr>
                      <a:endParaRPr lang="en-US" sz="1600" b="1" dirty="0">
                        <a:effectLst/>
                        <a:latin typeface="Times New Roman" pitchFamily="18" charset="0" panose="02020603050405020304"/>
                        <a:ea typeface="Times New Roman" pitchFamily="18" charset="0" panose="02020603050405020304"/>
                        <a:cs typeface="Times New Roman" pitchFamily="18" charset="0" panose="02020603050405020304"/>
                      </a:endParaRPr>
                    </a:p>
                    <a:p>
                      <a:pPr marL="67945">
                        <a:lnSpc>
                          <a:spcPts val="1375"/>
                        </a:lnSpc>
                        <a:spcBef>
                          <a:spcPts val="355"/>
                        </a:spcBef>
                        <a:spcAft>
                          <a:spcPts val="0"/>
                        </a:spcAft>
                      </a:pPr>
                      <a:r>
                        <a:rPr lang="en-US" sz="1600" b="1" dirty="0">
                          <a:effectLst/>
                          <a:latin typeface="Times New Roman" pitchFamily="18" charset="0" panose="02020603050405020304"/>
                          <a:ea typeface="Times New Roman" pitchFamily="18" charset="0" panose="02020603050405020304"/>
                          <a:cs typeface="Times New Roman" pitchFamily="18" charset="0" panose="02020603050405020304"/>
                        </a:rPr>
                        <a:t>0.998</a:t>
                      </a:r>
                      <a:endParaRPr lang="en-IN" sz="1600" dirty="0">
                        <a:effectLst/>
                        <a:latin typeface="Times New Roman" pitchFamily="18" charset="0" panose="02020603050405020304"/>
                        <a:ea typeface="Times New Roman" pitchFamily="18" charset="0" panose="02020603050405020304"/>
                        <a:cs typeface="Times New Roman" pitchFamily="18" charset="0" panose="02020603050405020304"/>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9357">
                <a:tc>
                  <a:txBody>
                    <a:bodyPr lIns="0" tIns="0" rIns="0" bIns="0"/>
                    <a:lstStyle/>
                    <a:p>
                      <a:pPr marL="67945">
                        <a:lnSpc>
                          <a:spcPts val="1375"/>
                        </a:lnSpc>
                        <a:spcBef>
                          <a:spcPts val="355"/>
                        </a:spcBef>
                        <a:spcAft>
                          <a:spcPts val="0"/>
                        </a:spcAft>
                      </a:pPr>
                      <a:endParaRPr lang="en-US" sz="1600" dirty="0">
                        <a:effectLst/>
                        <a:latin typeface="Times New Roman" pitchFamily="18" charset="0" panose="02020603050405020304"/>
                        <a:ea typeface="Times New Roman" pitchFamily="18" charset="0" panose="02020603050405020304"/>
                        <a:cs typeface="Times New Roman" pitchFamily="18" charset="0" panose="02020603050405020304"/>
                      </a:endParaRPr>
                    </a:p>
                    <a:p>
                      <a:pPr marL="67945">
                        <a:lnSpc>
                          <a:spcPts val="1375"/>
                        </a:lnSpc>
                        <a:spcBef>
                          <a:spcPts val="355"/>
                        </a:spcBef>
                        <a:spcAft>
                          <a:spcPts val="0"/>
                        </a:spcAft>
                      </a:pPr>
                      <a:r>
                        <a:rPr lang="en-US" sz="1600" dirty="0">
                          <a:effectLst/>
                          <a:latin typeface="Times New Roman" pitchFamily="18" charset="0" panose="02020603050405020304"/>
                          <a:ea typeface="Times New Roman" pitchFamily="18" charset="0" panose="02020603050405020304"/>
                          <a:cs typeface="Times New Roman" pitchFamily="18" charset="0" panose="02020603050405020304"/>
                        </a:rPr>
                        <a:t>Faster-RCNN</a:t>
                      </a:r>
                      <a:r>
                        <a:rPr lang="en-US" sz="1600" spc="-15" dirty="0">
                          <a:effectLst/>
                          <a:latin typeface="Times New Roman" pitchFamily="18" charset="0" panose="02020603050405020304"/>
                          <a:ea typeface="Times New Roman" pitchFamily="18" charset="0" panose="02020603050405020304"/>
                          <a:cs typeface="Times New Roman" pitchFamily="18" charset="0" panose="02020603050405020304"/>
                        </a:rPr>
                        <a:t> </a:t>
                      </a:r>
                      <a:r>
                        <a:rPr lang="en-US" sz="1600" dirty="0">
                          <a:effectLst/>
                          <a:latin typeface="Times New Roman" pitchFamily="18" charset="0" panose="02020603050405020304"/>
                          <a:ea typeface="Times New Roman" pitchFamily="18" charset="0" panose="02020603050405020304"/>
                          <a:cs typeface="Times New Roman" pitchFamily="18" charset="0" panose="02020603050405020304"/>
                        </a:rPr>
                        <a:t>[6]</a:t>
                      </a:r>
                      <a:endParaRPr lang="en-IN" sz="1600" dirty="0">
                        <a:effectLst/>
                        <a:latin typeface="Times New Roman" pitchFamily="18" charset="0" panose="02020603050405020304"/>
                        <a:ea typeface="Times New Roman" pitchFamily="18" charset="0" panose="02020603050405020304"/>
                        <a:cs typeface="Times New Roman" pitchFamily="18" charset="0" panose="02020603050405020304"/>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lIns="0" tIns="0" rIns="0" bIns="0"/>
                    <a:lstStyle/>
                    <a:p>
                      <a:pPr marL="66675">
                        <a:lnSpc>
                          <a:spcPts val="1375"/>
                        </a:lnSpc>
                        <a:spcBef>
                          <a:spcPts val="355"/>
                        </a:spcBef>
                        <a:spcAft>
                          <a:spcPts val="0"/>
                        </a:spcAft>
                      </a:pPr>
                      <a:endParaRPr lang="en-US" sz="1600" dirty="0">
                        <a:effectLst/>
                        <a:latin typeface="Times New Roman" pitchFamily="18" charset="0" panose="02020603050405020304"/>
                        <a:ea typeface="Times New Roman" pitchFamily="18" charset="0" panose="02020603050405020304"/>
                        <a:cs typeface="Times New Roman" pitchFamily="18" charset="0" panose="02020603050405020304"/>
                      </a:endParaRPr>
                    </a:p>
                    <a:p>
                      <a:pPr marL="66675">
                        <a:lnSpc>
                          <a:spcPts val="1375"/>
                        </a:lnSpc>
                        <a:spcBef>
                          <a:spcPts val="355"/>
                        </a:spcBef>
                        <a:spcAft>
                          <a:spcPts val="0"/>
                        </a:spcAft>
                      </a:pPr>
                      <a:r>
                        <a:rPr lang="en-US" sz="1600" dirty="0">
                          <a:effectLst/>
                          <a:latin typeface="Times New Roman" pitchFamily="18" charset="0" panose="02020603050405020304"/>
                          <a:ea typeface="Times New Roman" pitchFamily="18" charset="0" panose="02020603050405020304"/>
                          <a:cs typeface="Times New Roman" pitchFamily="18" charset="0" panose="02020603050405020304"/>
                        </a:rPr>
                        <a:t>NA</a:t>
                      </a:r>
                      <a:endParaRPr lang="en-IN" sz="1600" dirty="0">
                        <a:effectLst/>
                        <a:latin typeface="Times New Roman" pitchFamily="18" charset="0" panose="02020603050405020304"/>
                        <a:ea typeface="Times New Roman" pitchFamily="18" charset="0" panose="02020603050405020304"/>
                        <a:cs typeface="Times New Roman" pitchFamily="18" charset="0" panose="02020603050405020304"/>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lIns="0" tIns="0" rIns="0" bIns="0"/>
                    <a:lstStyle/>
                    <a:p>
                      <a:pPr marL="67945">
                        <a:lnSpc>
                          <a:spcPts val="1375"/>
                        </a:lnSpc>
                        <a:spcBef>
                          <a:spcPts val="355"/>
                        </a:spcBef>
                        <a:spcAft>
                          <a:spcPts val="0"/>
                        </a:spcAft>
                      </a:pPr>
                      <a:endParaRPr lang="en-US" sz="1600" dirty="0">
                        <a:effectLst/>
                        <a:latin typeface="Times New Roman" pitchFamily="18" charset="0" panose="02020603050405020304"/>
                        <a:ea typeface="Times New Roman" pitchFamily="18" charset="0" panose="02020603050405020304"/>
                        <a:cs typeface="Times New Roman" pitchFamily="18" charset="0" panose="02020603050405020304"/>
                      </a:endParaRPr>
                    </a:p>
                    <a:p>
                      <a:pPr marL="67945">
                        <a:lnSpc>
                          <a:spcPts val="1375"/>
                        </a:lnSpc>
                        <a:spcBef>
                          <a:spcPts val="355"/>
                        </a:spcBef>
                        <a:spcAft>
                          <a:spcPts val="0"/>
                        </a:spcAft>
                      </a:pPr>
                      <a:r>
                        <a:rPr lang="en-US" sz="1600" dirty="0">
                          <a:effectLst/>
                          <a:latin typeface="Times New Roman" pitchFamily="18" charset="0" panose="02020603050405020304"/>
                          <a:ea typeface="Times New Roman" pitchFamily="18" charset="0" panose="02020603050405020304"/>
                          <a:cs typeface="Times New Roman" pitchFamily="18" charset="0" panose="02020603050405020304"/>
                        </a:rPr>
                        <a:t>0.991</a:t>
                      </a:r>
                      <a:endParaRPr lang="en-IN" sz="1600" dirty="0">
                        <a:effectLst/>
                        <a:latin typeface="Times New Roman" pitchFamily="18" charset="0" panose="02020603050405020304"/>
                        <a:ea typeface="Times New Roman" pitchFamily="18" charset="0" panose="02020603050405020304"/>
                        <a:cs typeface="Times New Roman" pitchFamily="18" charset="0" panose="02020603050405020304"/>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normAutofit/>
          </a:bodyPr>
          <a:lstStyle/>
          <a:p>
            <a:r>
              <a:rPr lang="en-US" dirty="0"/>
              <a:t>Object detection models</a:t>
            </a:r>
            <a:endParaRPr lang="en-IN" dirty="0"/>
          </a:p>
        </p:txBody>
      </p:sp>
      <p:sp>
        <p:nvSpPr>
          <p:cNvPr id="3" name="Content Placeholder 2"/>
          <p:cNvSpPr>
            <a:spLocks noGrp="1" noEditPoints="1"/>
          </p:cNvSpPr>
          <p:nvPr>
            <p:ph idx="1"/>
          </p:nvPr>
        </p:nvSpPr>
        <p:spPr/>
        <p:txBody>
          <a:bodyPr>
            <a:normAutofit/>
          </a:bodyPr>
          <a:lstStyle/>
          <a:p>
            <a:pPr marL="228600" indent="0">
              <a:buNone/>
            </a:pPr>
            <a:r>
              <a:rPr lang="en-IN" sz="2000" u="sng" dirty="0">
                <a:solidFill>
                  <a:schemeClr val="tx1"/>
                </a:solidFill>
                <a:latin typeface="Times New Roman" pitchFamily="18" charset="0" panose="02020603050405020304"/>
                <a:cs typeface="Times New Roman" pitchFamily="18" charset="0" panose="02020603050405020304"/>
              </a:rPr>
              <a:t>1.Ssd + </a:t>
            </a:r>
            <a:r>
              <a:rPr lang="en-IN" sz="2000" u="sng" dirty="0" err="1">
                <a:solidFill>
                  <a:schemeClr val="tx1"/>
                </a:solidFill>
                <a:latin typeface="Times New Roman" pitchFamily="18" charset="0" panose="02020603050405020304"/>
                <a:cs typeface="Times New Roman" pitchFamily="18" charset="0" panose="02020603050405020304"/>
              </a:rPr>
              <a:t>Mobilenet</a:t>
            </a:r>
            <a:r>
              <a:rPr lang="en-IN" sz="2000" u="sng" dirty="0">
                <a:solidFill>
                  <a:schemeClr val="tx1"/>
                </a:solidFill>
                <a:latin typeface="Times New Roman" pitchFamily="18" charset="0" panose="02020603050405020304"/>
                <a:cs typeface="Times New Roman" pitchFamily="18" charset="0" panose="02020603050405020304"/>
              </a:rPr>
              <a:t> V2</a:t>
            </a:r>
            <a:endParaRPr lang="en-IN" sz="2000" i="0" u="sng" dirty="0">
              <a:solidFill>
                <a:schemeClr val="tx1"/>
              </a:solidFill>
              <a:effectLst/>
              <a:latin typeface="Times New Roman" pitchFamily="18" charset="0" panose="02020603050405020304"/>
              <a:cs typeface="Times New Roman" pitchFamily="18" charset="0" panose="02020603050405020304"/>
            </a:endParaRPr>
          </a:p>
          <a:p>
            <a:pPr marL="228600" indent="0">
              <a:buNone/>
            </a:pPr>
            <a:r>
              <a:rPr lang="en-IN" sz="2000" dirty="0">
                <a:solidFill>
                  <a:schemeClr val="tx1"/>
                </a:solidFill>
                <a:latin typeface="Times New Roman" pitchFamily="18" charset="0" panose="02020603050405020304"/>
                <a:cs typeface="Times New Roman" pitchFamily="18" charset="0" panose="02020603050405020304"/>
              </a:rPr>
              <a:t>2.</a:t>
            </a:r>
            <a:r>
              <a:rPr lang="en-IN" sz="2000" dirty="0">
                <a:solidFill>
                  <a:schemeClr val="tx1"/>
                </a:solidFill>
                <a:latin typeface="Times New Roman" pitchFamily="18" charset="0" panose="02020603050405020304"/>
                <a:cs typeface="Times New Roman" pitchFamily="18" charset="0" panose="02020603050405020304"/>
                <a:hlinkClick r:id="rId1"/>
              </a:rPr>
              <a:t> </a:t>
            </a:r>
            <a:r>
              <a:rPr lang="en-IN" sz="2000" dirty="0" err="1">
                <a:solidFill>
                  <a:schemeClr val="tx1"/>
                </a:solidFill>
                <a:latin typeface="Times New Roman" pitchFamily="18" charset="0" panose="02020603050405020304"/>
                <a:cs typeface="Times New Roman" pitchFamily="18" charset="0" panose="02020603050405020304"/>
                <a:hlinkClick r:id="rId1"/>
              </a:rPr>
              <a:t>FasterRCNN</a:t>
            </a:r>
            <a:r>
              <a:rPr lang="en-IN" sz="2000" dirty="0">
                <a:solidFill>
                  <a:schemeClr val="tx1"/>
                </a:solidFill>
                <a:latin typeface="Times New Roman" pitchFamily="18" charset="0" panose="02020603050405020304"/>
                <a:cs typeface="Times New Roman" pitchFamily="18" charset="0" panose="02020603050405020304"/>
                <a:hlinkClick r:id="rId1"/>
              </a:rPr>
              <a:t> + </a:t>
            </a:r>
            <a:r>
              <a:rPr lang="en-IN" sz="2000" dirty="0" err="1">
                <a:solidFill>
                  <a:schemeClr val="tx1"/>
                </a:solidFill>
                <a:latin typeface="Times New Roman" pitchFamily="18" charset="0" panose="02020603050405020304"/>
                <a:cs typeface="Times New Roman" pitchFamily="18" charset="0" panose="02020603050405020304"/>
                <a:hlinkClick r:id="rId1"/>
              </a:rPr>
              <a:t>InceptionResNet</a:t>
            </a:r>
            <a:r>
              <a:rPr lang="en-IN" sz="2000" dirty="0">
                <a:solidFill>
                  <a:schemeClr val="tx1"/>
                </a:solidFill>
                <a:latin typeface="Times New Roman" pitchFamily="18" charset="0" panose="02020603050405020304"/>
                <a:cs typeface="Times New Roman" pitchFamily="18" charset="0" panose="02020603050405020304"/>
                <a:hlinkClick r:id="rId1"/>
              </a:rPr>
              <a:t> V2</a:t>
            </a:r>
            <a:r>
              <a:rPr lang="en-IN" sz="2000" b="0" i="0" dirty="0">
                <a:solidFill>
                  <a:schemeClr val="tx1"/>
                </a:solidFill>
                <a:effectLst/>
                <a:latin typeface="Times New Roman" pitchFamily="18" charset="0" panose="02020603050405020304"/>
                <a:cs typeface="Times New Roman" pitchFamily="18" charset="0" panose="02020603050405020304"/>
              </a:rPr>
              <a:t>:</a:t>
            </a:r>
            <a:endParaRPr lang="en-IN" sz="2000" dirty="0">
              <a:solidFill>
                <a:schemeClr val="tx1"/>
              </a:solidFill>
              <a:latin typeface="Times New Roman" pitchFamily="18" charset="0" panose="02020603050405020304"/>
              <a:cs typeface="Times New Roman" pitchFamily="18" charset="0" panose="02020603050405020304"/>
            </a:endParaRPr>
          </a:p>
        </p:txBody>
      </p:sp>
      <p:graphicFrame>
        <p:nvGraphicFramePr>
          <p:cNvPr id="5" name="Table 5"/>
          <p:cNvGraphicFramePr>
            <a:graphicFrameLocks noGrp="1"/>
          </p:cNvGraphicFramePr>
          <p:nvPr/>
        </p:nvGraphicFramePr>
        <p:xfrm>
          <a:off x="1740452" y="4177810"/>
          <a:ext cx="8127999" cy="1376680"/>
        </p:xfrm>
        <a:graphic>
          <a:graphicData uri="http://schemas.openxmlformats.org/drawingml/2006/table">
            <a:tbl>
              <a:tblPr firstRow="1" bandRow="1">
                <a:tableStyleId>{5C22544A-7EE6-4342-B048-85BDC9FD1C3A}</a:tableStyleId>
              </a:tblPr>
              <a:tblGrid>
                <a:gridCol w="2709333"/>
                <a:gridCol w="2709333"/>
                <a:gridCol w="2709333"/>
              </a:tblGrid>
              <a:tr h="327256">
                <a:tc>
                  <a:txBody>
                    <a:bodyPr/>
                    <a:lstStyle/>
                    <a:p>
                      <a:r>
                        <a:rPr lang="en-US" dirty="0"/>
                        <a:t>model</a:t>
                      </a:r>
                      <a:endParaRPr lang="en-IN" dirty="0"/>
                    </a:p>
                  </a:txBody>
                  <a:tcPr/>
                </a:tc>
                <a:tc>
                  <a:txBody>
                    <a:bodyPr/>
                    <a:lstStyle/>
                    <a:p>
                      <a:r>
                        <a:rPr lang="en-US" dirty="0"/>
                        <a:t>Inference time(in sec)</a:t>
                      </a:r>
                      <a:endParaRPr lang="en-IN" dirty="0"/>
                    </a:p>
                  </a:txBody>
                  <a:tcPr/>
                </a:tc>
                <a:tc>
                  <a:txBody>
                    <a:bodyPr/>
                    <a:lstStyle/>
                    <a:p>
                      <a:r>
                        <a:rPr lang="en-US" dirty="0"/>
                        <a:t>Accuracy</a:t>
                      </a:r>
                      <a:endParaRPr lang="en-IN" dirty="0"/>
                    </a:p>
                  </a:txBody>
                  <a:tcPr/>
                </a:tc>
              </a:tr>
              <a:tr h="370840">
                <a:tc>
                  <a:txBody>
                    <a:bodyPr/>
                    <a:lstStyle/>
                    <a:p>
                      <a:r>
                        <a:rPr lang="en-US" dirty="0" err="1"/>
                        <a:t>Ssd+mobilenet</a:t>
                      </a:r>
                      <a:r>
                        <a:rPr lang="en-US" dirty="0"/>
                        <a:t> v2</a:t>
                      </a:r>
                      <a:endParaRPr lang="en-IN" dirty="0"/>
                    </a:p>
                  </a:txBody>
                  <a:tcPr/>
                </a:tc>
                <a:tc>
                  <a:txBody>
                    <a:bodyPr/>
                    <a:lstStyle/>
                    <a:p>
                      <a:r>
                        <a:rPr lang="en-US" b="0" dirty="0"/>
                        <a:t>33.33 </a:t>
                      </a:r>
                      <a:endParaRPr lang="en-IN" b="0" dirty="0"/>
                    </a:p>
                  </a:txBody>
                  <a:tcPr/>
                </a:tc>
                <a:tc>
                  <a:txBody>
                    <a:bodyPr/>
                    <a:lstStyle/>
                    <a:p>
                      <a:r>
                        <a:rPr lang="en-US" dirty="0"/>
                        <a:t>Less Accurate</a:t>
                      </a:r>
                      <a:endParaRPr lang="en-IN" dirty="0"/>
                    </a:p>
                  </a:txBody>
                  <a:tcPr/>
                </a:tc>
              </a:tr>
              <a:tr h="370840">
                <a:tc>
                  <a:txBody>
                    <a:bodyPr/>
                    <a:lstStyle/>
                    <a:p>
                      <a:r>
                        <a:rPr lang="en-US" dirty="0" err="1"/>
                        <a:t>FasterRCNN+InceptionResNet</a:t>
                      </a:r>
                      <a:r>
                        <a:rPr lang="en-US" dirty="0"/>
                        <a:t> V2</a:t>
                      </a:r>
                      <a:endParaRPr lang="en-IN" dirty="0"/>
                    </a:p>
                  </a:txBody>
                  <a:tcPr/>
                </a:tc>
                <a:tc>
                  <a:txBody>
                    <a:bodyPr/>
                    <a:lstStyle/>
                    <a:p>
                      <a:r>
                        <a:rPr lang="en-US" b="1" dirty="0"/>
                        <a:t>28.94</a:t>
                      </a:r>
                      <a:endParaRPr lang="en-IN" b="1" dirty="0"/>
                    </a:p>
                  </a:txBody>
                  <a:tcPr/>
                </a:tc>
                <a:tc>
                  <a:txBody>
                    <a:bodyPr/>
                    <a:lstStyle/>
                    <a:p>
                      <a:r>
                        <a:rPr lang="en-US" dirty="0"/>
                        <a:t>More Accurate</a:t>
                      </a:r>
                      <a:endParaRPr lang="en-IN" dirty="0"/>
                    </a:p>
                  </a:txBody>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useBgFill="1">
        <p:nvSpPr>
          <p:cNvPr id="16" name="Rectangle 15"/>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ame 17"/>
          <p:cNvSpPr>
            <a:spLocks noGrp="1" noRot="1" noChangeAspect="1" noMove="1" noResize="1" noEditPoints="1" noAdjustHandles="1" noChangeArrowheads="1" noChangeShapeType="1" noTextEdit="1"/>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noEditPoints="1"/>
          </p:cNvSpPr>
          <p:nvPr>
            <p:ph type="title"/>
          </p:nvPr>
        </p:nvSpPr>
        <p:spPr>
          <a:xfrm>
            <a:off x="838200" y="857251"/>
            <a:ext cx="4337808"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cs typeface="Angsana New" pitchFamily="18" charset="-34" panose="02020603050405020304"/>
              </a:rPr>
              <a:t>Introduction</a:t>
            </a:r>
            <a:endParaRPr lang="en-US" sz="4400">
              <a:gradFill flip="none" rotWithShape="1">
                <a:gsLst>
                  <a:gs pos="0">
                    <a:schemeClr val="accent5">
                      <a:alpha val="70000"/>
                    </a:schemeClr>
                  </a:gs>
                  <a:gs pos="100000">
                    <a:schemeClr val="accent1">
                      <a:alpha val="70000"/>
                    </a:schemeClr>
                  </a:gs>
                </a:gsLst>
                <a:lin ang="0" scaled="1"/>
                <a:tileRect/>
              </a:gradFill>
            </a:endParaRPr>
          </a:p>
        </p:txBody>
      </p:sp>
      <p:sp>
        <p:nvSpPr>
          <p:cNvPr id="3" name="Content Placeholder 2"/>
          <p:cNvSpPr>
            <a:spLocks noGrp="1" noEditPoints="1"/>
          </p:cNvSpPr>
          <p:nvPr>
            <p:ph idx="1"/>
          </p:nvPr>
        </p:nvSpPr>
        <p:spPr>
          <a:xfrm>
            <a:off x="838199" y="3190875"/>
            <a:ext cx="4337809" cy="2986087"/>
          </a:xfrm>
        </p:spPr>
        <p:txBody>
          <a:bodyPr vert="horz" lIns="91440" tIns="45720" rIns="91440" bIns="45720" rtlCol="0" anchor="t">
            <a:normAutofit/>
          </a:bodyPr>
          <a:lstStyle/>
          <a:p>
            <a:r>
              <a:rPr lang="en-US" sz="1800" dirty="0">
                <a:solidFill>
                  <a:schemeClr val="tx2">
                    <a:alpha val="60000"/>
                  </a:schemeClr>
                </a:solidFill>
              </a:rPr>
              <a:t>Object Recognition</a:t>
            </a:r>
          </a:p>
          <a:p>
            <a:pPr>
              <a:buClr>
                <a:srgbClr val="EBF0E4"/>
              </a:buClr>
            </a:pPr>
            <a:r>
              <a:rPr lang="en-US" sz="1800" dirty="0">
                <a:solidFill>
                  <a:schemeClr val="tx2">
                    <a:alpha val="60000"/>
                  </a:schemeClr>
                </a:solidFill>
              </a:rPr>
              <a:t>Multi class classification</a:t>
            </a:r>
          </a:p>
          <a:p>
            <a:pPr lvl="1" indent="0">
              <a:buClr>
                <a:srgbClr val="EBF0E4"/>
              </a:buClr>
              <a:buNone/>
            </a:pPr>
            <a:endParaRPr lang="en-US" sz="1800">
              <a:solidFill>
                <a:schemeClr val="tx2">
                  <a:alpha val="60000"/>
                </a:schemeClr>
              </a:solidFill>
            </a:endParaRPr>
          </a:p>
        </p:txBody>
      </p:sp>
      <p:pic>
        <p:nvPicPr>
          <p:cNvPr id="5" name="Picture 5" descr="A car parked on the side of a road&#10;&#10;Description automatically generated"/>
          <p:cNvPicPr>
            <a:picLocks noChangeAspect="1"/>
          </p:cNvPicPr>
          <p:nvPr/>
        </p:nvPicPr>
        <p:blipFill>
          <a:blip r:embed="rId1">
            <a:alphaModFix amt="90000"/>
          </a:blip>
          <a:srcRect/>
          <a:stretch>
            <a:fillRect/>
          </a:stretch>
        </p:blipFill>
        <p:spPr>
          <a:xfrm>
            <a:off x="5729681" y="1581307"/>
            <a:ext cx="2752344" cy="1834896"/>
          </a:xfrm>
          <a:prstGeom prst="rect">
            <a:avLst/>
          </a:prstGeom>
        </p:spPr>
      </p:pic>
      <p:pic>
        <p:nvPicPr>
          <p:cNvPr id="9" name="Picture 4" descr="A person standing in a parking lot&#10;&#10;Description automatically generated"/>
          <p:cNvPicPr>
            <a:picLocks noChangeAspect="1"/>
          </p:cNvPicPr>
          <p:nvPr/>
        </p:nvPicPr>
        <p:blipFill>
          <a:blip r:embed="rId2">
            <a:alphaModFix amt="90000"/>
          </a:blip>
          <a:srcRect/>
          <a:stretch>
            <a:fillRect/>
          </a:stretch>
        </p:blipFill>
        <p:spPr>
          <a:xfrm>
            <a:off x="8599360" y="1583249"/>
            <a:ext cx="2754439" cy="1832953"/>
          </a:xfrm>
          <a:prstGeom prst="rect">
            <a:avLst/>
          </a:prstGeom>
        </p:spPr>
      </p:pic>
      <p:pic>
        <p:nvPicPr>
          <p:cNvPr id="7" name="Picture 6" descr="A motorcycle parked on the side of a road&#10;&#10;Description automatically generated"/>
          <p:cNvPicPr>
            <a:picLocks noChangeAspect="1"/>
          </p:cNvPicPr>
          <p:nvPr/>
        </p:nvPicPr>
        <p:blipFill>
          <a:blip r:embed="rId3">
            <a:alphaModFix amt="90000"/>
          </a:blip>
          <a:srcRect/>
          <a:stretch>
            <a:fillRect/>
          </a:stretch>
        </p:blipFill>
        <p:spPr>
          <a:xfrm>
            <a:off x="5729681" y="3507341"/>
            <a:ext cx="2752344" cy="1834896"/>
          </a:xfrm>
          <a:prstGeom prst="rect">
            <a:avLst/>
          </a:prstGeom>
        </p:spPr>
      </p:pic>
      <p:pic>
        <p:nvPicPr>
          <p:cNvPr id="11" name="Picture 7" descr="A truck driving down a street&#10;&#10;Description automatically generated"/>
          <p:cNvPicPr>
            <a:picLocks noChangeAspect="1"/>
          </p:cNvPicPr>
          <p:nvPr/>
        </p:nvPicPr>
        <p:blipFill>
          <a:blip r:embed="rId4">
            <a:alphaModFix amt="90000"/>
          </a:blip>
          <a:srcRect/>
          <a:stretch>
            <a:fillRect/>
          </a:stretch>
        </p:blipFill>
        <p:spPr>
          <a:xfrm>
            <a:off x="8599360" y="3507341"/>
            <a:ext cx="2754439" cy="183287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1"/>
          <a:srcRect/>
          <a:stretch>
            <a:fillRect/>
          </a:stretch>
        </p:blipFill>
        <p:spPr>
          <a:xfrm>
            <a:off x="0" y="2178050"/>
            <a:ext cx="5919005" cy="3998913"/>
          </a:xfrm>
          <a:prstGeom prst="rect">
            <a:avLst/>
          </a:prstGeom>
        </p:spPr>
      </p:pic>
      <p:pic>
        <p:nvPicPr>
          <p:cNvPr id="13" name="Picture 12"/>
          <p:cNvPicPr>
            <a:picLocks noChangeAspect="1"/>
          </p:cNvPicPr>
          <p:nvPr/>
        </p:nvPicPr>
        <p:blipFill>
          <a:blip r:embed="rId2"/>
          <a:srcRect/>
          <a:stretch>
            <a:fillRect/>
          </a:stretch>
        </p:blipFill>
        <p:spPr>
          <a:xfrm>
            <a:off x="5782215" y="2178050"/>
            <a:ext cx="5919006" cy="3998913"/>
          </a:xfrm>
          <a:prstGeom prst="rect">
            <a:avLst/>
          </a:prstGeom>
        </p:spPr>
      </p:pic>
      <p:sp>
        <p:nvSpPr>
          <p:cNvPr id="15" name="TextBox 14"/>
          <p:cNvSpPr txBox="1"/>
          <p:nvPr/>
        </p:nvSpPr>
        <p:spPr>
          <a:xfrm>
            <a:off x="591134" y="1309619"/>
            <a:ext cx="3564834" cy="369332"/>
          </a:xfrm>
          <a:prstGeom prst="rect">
            <a:avLst/>
          </a:prstGeom>
          <a:noFill/>
        </p:spPr>
        <p:txBody>
          <a:bodyPr wrap="square" rtlCol="0">
            <a:spAutoFit/>
          </a:bodyPr>
          <a:lstStyle/>
          <a:p>
            <a:r>
              <a:rPr lang="en-IN" sz="1800" b="0" i="0" dirty="0" err="1">
                <a:solidFill>
                  <a:schemeClr val="tx1"/>
                </a:solidFill>
                <a:effectLst/>
                <a:latin typeface="Times New Roman" pitchFamily="18" charset="0" panose="02020603050405020304"/>
                <a:cs typeface="Times New Roman" pitchFamily="18" charset="0" panose="02020603050405020304"/>
                <a:hlinkClick r:id="rId3"/>
              </a:rPr>
              <a:t>ssd</a:t>
            </a:r>
            <a:r>
              <a:rPr lang="en-IN" sz="1800" b="0" i="0" dirty="0">
                <a:solidFill>
                  <a:schemeClr val="tx1"/>
                </a:solidFill>
                <a:effectLst/>
                <a:latin typeface="Times New Roman" pitchFamily="18" charset="0" panose="02020603050405020304"/>
                <a:cs typeface="Times New Roman" pitchFamily="18" charset="0" panose="02020603050405020304"/>
                <a:hlinkClick r:id="rId3"/>
              </a:rPr>
              <a:t> + </a:t>
            </a:r>
            <a:r>
              <a:rPr lang="en-IN" sz="1800" b="0" i="0" dirty="0" err="1">
                <a:solidFill>
                  <a:schemeClr val="tx1"/>
                </a:solidFill>
                <a:effectLst/>
                <a:latin typeface="Times New Roman" pitchFamily="18" charset="0" panose="02020603050405020304"/>
                <a:cs typeface="Times New Roman" pitchFamily="18" charset="0" panose="02020603050405020304"/>
                <a:hlinkClick r:id="rId3"/>
              </a:rPr>
              <a:t>mobilenet</a:t>
            </a:r>
            <a:r>
              <a:rPr lang="en-IN" sz="1800" b="0" i="0" dirty="0">
                <a:solidFill>
                  <a:schemeClr val="tx1"/>
                </a:solidFill>
                <a:effectLst/>
                <a:latin typeface="Times New Roman" pitchFamily="18" charset="0" panose="02020603050405020304"/>
                <a:cs typeface="Times New Roman" pitchFamily="18" charset="0" panose="02020603050405020304"/>
                <a:hlinkClick r:id="rId3"/>
              </a:rPr>
              <a:t> V2</a:t>
            </a:r>
            <a:endParaRPr lang="en-IN" dirty="0"/>
          </a:p>
        </p:txBody>
      </p:sp>
      <p:sp>
        <p:nvSpPr>
          <p:cNvPr id="16" name="TextBox 15"/>
          <p:cNvSpPr txBox="1"/>
          <p:nvPr/>
        </p:nvSpPr>
        <p:spPr>
          <a:xfrm>
            <a:off x="6553200" y="1309619"/>
            <a:ext cx="4147931" cy="369332"/>
          </a:xfrm>
          <a:prstGeom prst="rect">
            <a:avLst/>
          </a:prstGeom>
          <a:noFill/>
        </p:spPr>
        <p:txBody>
          <a:bodyPr wrap="square" rtlCol="0">
            <a:spAutoFit/>
          </a:bodyPr>
          <a:lstStyle/>
          <a:p>
            <a:r>
              <a:rPr lang="en-IN" sz="1800" b="0" i="0" dirty="0" err="1">
                <a:solidFill>
                  <a:schemeClr val="tx1"/>
                </a:solidFill>
                <a:effectLst/>
                <a:latin typeface="Times New Roman" pitchFamily="18" charset="0" panose="02020603050405020304"/>
                <a:cs typeface="Times New Roman" pitchFamily="18" charset="0" panose="02020603050405020304"/>
                <a:hlinkClick r:id="rId4"/>
              </a:rPr>
              <a:t>FasterRCNN</a:t>
            </a:r>
            <a:r>
              <a:rPr lang="en-IN" sz="1800" b="0" i="0" dirty="0">
                <a:solidFill>
                  <a:schemeClr val="tx1"/>
                </a:solidFill>
                <a:effectLst/>
                <a:latin typeface="Times New Roman" pitchFamily="18" charset="0" panose="02020603050405020304"/>
                <a:cs typeface="Times New Roman" pitchFamily="18" charset="0" panose="02020603050405020304"/>
                <a:hlinkClick r:id="rId4"/>
              </a:rPr>
              <a:t> + </a:t>
            </a:r>
            <a:r>
              <a:rPr lang="en-IN" sz="1800" b="0" i="0" dirty="0" err="1">
                <a:solidFill>
                  <a:schemeClr val="tx1"/>
                </a:solidFill>
                <a:effectLst/>
                <a:latin typeface="Times New Roman" pitchFamily="18" charset="0" panose="02020603050405020304"/>
                <a:cs typeface="Times New Roman" pitchFamily="18" charset="0" panose="02020603050405020304"/>
                <a:hlinkClick r:id="rId4"/>
              </a:rPr>
              <a:t>InceptionResNet</a:t>
            </a:r>
            <a:r>
              <a:rPr lang="en-IN" sz="1800" b="0" i="0" dirty="0">
                <a:solidFill>
                  <a:schemeClr val="tx1"/>
                </a:solidFill>
                <a:effectLst/>
                <a:latin typeface="Times New Roman" pitchFamily="18" charset="0" panose="02020603050405020304"/>
                <a:cs typeface="Times New Roman" pitchFamily="18" charset="0" panose="02020603050405020304"/>
                <a:hlinkClick r:id="rId4"/>
              </a:rPr>
              <a:t> V2</a:t>
            </a:r>
            <a:r>
              <a:rPr lang="en-IN" sz="1800" b="0" i="0" dirty="0">
                <a:solidFill>
                  <a:schemeClr val="tx1"/>
                </a:solidFill>
                <a:effectLst/>
                <a:latin typeface="Times New Roman" pitchFamily="18" charset="0" panose="02020603050405020304"/>
                <a:cs typeface="Times New Roman" pitchFamily="18" charset="0" panose="02020603050405020304"/>
              </a:rPr>
              <a:t>:</a:t>
            </a:r>
            <a:endParaRPr lang="en-I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t>conclusion</a:t>
            </a:r>
            <a:endParaRPr lang="en-IN" dirty="0"/>
          </a:p>
        </p:txBody>
      </p:sp>
      <p:sp>
        <p:nvSpPr>
          <p:cNvPr id="3" name="Content Placeholder 2"/>
          <p:cNvSpPr>
            <a:spLocks noGrp="1" noEditPoints="1"/>
          </p:cNvSpPr>
          <p:nvPr>
            <p:ph idx="1"/>
          </p:nvPr>
        </p:nvSpPr>
        <p:spPr/>
        <p:txBody>
          <a:bodyPr>
            <a:normAutofit/>
          </a:bodyPr>
          <a:lstStyle/>
          <a:p>
            <a:pPr marL="228600" indent="0">
              <a:buNone/>
            </a:pPr>
            <a:r>
              <a:rPr lang="en-US" sz="2000" dirty="0">
                <a:solidFill>
                  <a:schemeClr val="tx1"/>
                </a:solidFill>
                <a:latin typeface="Times New Roman" pitchFamily="18" charset="0" panose="02020603050405020304"/>
                <a:cs typeface="Times New Roman" pitchFamily="18" charset="0" panose="02020603050405020304"/>
              </a:rPr>
              <a:t>1. In object recognition model we performed it on Caltech -101 Dataset. In this we have used a simple CNN and tried out different optimizers, batch sizes and also used different learning rates and finally got an impressive accuracy of 95.17% which is greater when compare to the literature published in research paper [1].</a:t>
            </a:r>
          </a:p>
          <a:p>
            <a:pPr marL="228600" indent="0">
              <a:buNone/>
            </a:pPr>
            <a:r>
              <a:rPr lang="en-IN" sz="2000" dirty="0">
                <a:solidFill>
                  <a:schemeClr val="tx1"/>
                </a:solidFill>
                <a:latin typeface="Times New Roman" pitchFamily="18" charset="0" panose="02020603050405020304"/>
                <a:cs typeface="Times New Roman" pitchFamily="18" charset="0" panose="02020603050405020304"/>
              </a:rPr>
              <a:t>2.</a:t>
            </a:r>
            <a:r>
              <a:rPr lang="en-US" sz="1400" dirty="0">
                <a:solidFill>
                  <a:schemeClr val="tx1"/>
                </a:solidFill>
              </a:rPr>
              <a:t> </a:t>
            </a:r>
            <a:r>
              <a:rPr lang="en-US" sz="2000" dirty="0">
                <a:solidFill>
                  <a:schemeClr val="tx1"/>
                </a:solidFill>
                <a:latin typeface="Times New Roman" pitchFamily="18" charset="0" panose="02020603050405020304"/>
                <a:cs typeface="Times New Roman" pitchFamily="18" charset="0" panose="02020603050405020304"/>
              </a:rPr>
              <a:t>Coming to the object localization task we performed it on MNIST hand written digits dataset. In this we have used a simple CNN with regression and SoftMax layers in the output and accomplished the task and also, we have calculated the mean IOU for evaluating the model’s performance and we have achieved a mean IOU of 0.998 for the validation set which is highest when compared to the results with the literature published in the research paper [6].</a:t>
            </a:r>
            <a:endParaRPr lang="en-IN" sz="2000" dirty="0">
              <a:solidFill>
                <a:schemeClr val="tx1"/>
              </a:solidFill>
              <a:latin typeface="Times New Roman" pitchFamily="18" charset="0" panose="02020603050405020304"/>
              <a:cs typeface="Times New Roman" pitchFamily="18" charset="0" panose="02020603050405020304"/>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t>Future Work</a:t>
            </a:r>
            <a:endParaRPr lang="en-IN" dirty="0"/>
          </a:p>
        </p:txBody>
      </p:sp>
      <p:sp>
        <p:nvSpPr>
          <p:cNvPr id="3" name="Content Placeholder 2"/>
          <p:cNvSpPr>
            <a:spLocks noGrp="1" noEditPoints="1"/>
          </p:cNvSpPr>
          <p:nvPr>
            <p:ph idx="1"/>
          </p:nvPr>
        </p:nvSpPr>
        <p:spPr/>
        <p:txBody>
          <a:bodyPr>
            <a:normAutofit/>
          </a:bodyPr>
          <a:lstStyle/>
          <a:p>
            <a:r>
              <a:rPr lang="en-US" sz="2000" dirty="0">
                <a:solidFill>
                  <a:schemeClr val="tx1">
                    <a:alpha val="70000"/>
                  </a:schemeClr>
                </a:solidFill>
                <a:latin typeface="Times New Roman" pitchFamily="18" charset="0" panose="02020603050405020304"/>
                <a:cs typeface="Times New Roman" pitchFamily="18" charset="0" panose="02020603050405020304"/>
              </a:rPr>
              <a:t>We can further improve the accuracy of these models by using CAM(class activation map)</a:t>
            </a:r>
            <a:endParaRPr lang="en-IN" sz="2000" dirty="0">
              <a:solidFill>
                <a:schemeClr val="tx1">
                  <a:alpha val="70000"/>
                </a:schemeClr>
              </a:solidFill>
              <a:latin typeface="Times New Roman" pitchFamily="18" charset="0" panose="02020603050405020304"/>
              <a:cs typeface="Times New Roman" pitchFamily="18" charset="0" panose="020206030504050203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cs typeface="Angsana New" pitchFamily="18" charset="-34" panose="02020603050405020304"/>
              </a:rPr>
              <a:t>Learned Skills</a:t>
            </a:r>
            <a:endParaRPr lang="en-US" dirty="0"/>
          </a:p>
        </p:txBody>
      </p:sp>
      <p:sp>
        <p:nvSpPr>
          <p:cNvPr id="3" name="Content Placeholder 2"/>
          <p:cNvSpPr>
            <a:spLocks noGrp="1" noEditPoints="1"/>
          </p:cNvSpPr>
          <p:nvPr>
            <p:ph idx="1"/>
          </p:nvPr>
        </p:nvSpPr>
        <p:spPr/>
        <p:txBody>
          <a:bodyPr vert="horz" lIns="91440" tIns="45720" rIns="91440" bIns="45720" rtlCol="0" anchor="t">
            <a:normAutofit/>
          </a:bodyPr>
          <a:lstStyle/>
          <a:p>
            <a:pPr marL="571500" indent="-342900"/>
            <a:r>
              <a:rPr lang="en-US" sz="2000" dirty="0">
                <a:solidFill>
                  <a:srgbClr val="2E3920"/>
                </a:solidFill>
                <a:latin typeface="Times New Roman" pitchFamily="18" charset="0" panose="02020603050405020304"/>
                <a:cs typeface="Times New Roman" pitchFamily="18" charset="0" panose="02020603050405020304"/>
              </a:rPr>
              <a:t>Machine learning by Andrew </a:t>
            </a:r>
            <a:r>
              <a:rPr lang="en-US" sz="2000" dirty="0" err="1">
                <a:solidFill>
                  <a:srgbClr val="2E3920"/>
                </a:solidFill>
                <a:latin typeface="Times New Roman" pitchFamily="18" charset="0" panose="02020603050405020304"/>
                <a:cs typeface="Times New Roman" pitchFamily="18" charset="0" panose="02020603050405020304"/>
              </a:rPr>
              <a:t>Ng.coursera</a:t>
            </a:r>
          </a:p>
          <a:p>
            <a:pPr marL="571500" indent="-342900"/>
            <a:r>
              <a:rPr lang="en-US" sz="2000" dirty="0">
                <a:solidFill>
                  <a:srgbClr val="2E3920"/>
                </a:solidFill>
                <a:latin typeface="Times New Roman" pitchFamily="18" charset="0" panose="02020603050405020304"/>
                <a:cs typeface="Times New Roman" pitchFamily="18" charset="0" panose="02020603050405020304"/>
              </a:rPr>
              <a:t>Introduction to TensorFlow for AI,ML and DL by Laurence Moroney.coursera</a:t>
            </a:r>
            <a:endParaRPr lang="en-US" sz="2000" dirty="0">
              <a:solidFill>
                <a:srgbClr val="2E3920">
                  <a:alpha val="70000"/>
                </a:srgbClr>
              </a:solidFill>
              <a:ea typeface="+mn-lt"/>
              <a:cs typeface="+mn-lt"/>
            </a:endParaRPr>
          </a:p>
          <a:p>
            <a:pPr marL="571500" indent="-342900"/>
            <a:r>
              <a:rPr lang="en-US" sz="2000" dirty="0">
                <a:solidFill>
                  <a:srgbClr val="2E3920"/>
                </a:solidFill>
                <a:latin typeface="Times New Roman" pitchFamily="18" charset="0" panose="02020603050405020304"/>
                <a:cs typeface="Times New Roman" pitchFamily="18" charset="0" panose="02020603050405020304"/>
              </a:rPr>
              <a:t>Convolutional Neural Networks in TensorFlow by Laurance Moroney.coursera</a:t>
            </a:r>
          </a:p>
          <a:p>
            <a:pPr marL="571500" indent="-342900">
              <a:buClr>
                <a:srgbClr val="EBF0E4"/>
              </a:buClr>
            </a:pPr>
            <a:r>
              <a:rPr lang="en-US" sz="2000" dirty="0">
                <a:solidFill>
                  <a:schemeClr val="tx1">
                    <a:alpha val="70000"/>
                  </a:schemeClr>
                </a:solidFill>
                <a:latin typeface="Times New Roman" pitchFamily="18" charset="0" panose="02020603050405020304"/>
                <a:cs typeface="Times New Roman" pitchFamily="18" charset="0" panose="02020603050405020304"/>
              </a:rPr>
              <a:t>Advance Computer vision with TensorFlow by Laurence </a:t>
            </a:r>
            <a:r>
              <a:rPr lang="en-US" sz="2000" dirty="0" err="1">
                <a:solidFill>
                  <a:schemeClr val="tx1">
                    <a:alpha val="70000"/>
                  </a:schemeClr>
                </a:solidFill>
                <a:latin typeface="Times New Roman" pitchFamily="18" charset="0" panose="02020603050405020304"/>
                <a:cs typeface="Times New Roman" pitchFamily="18" charset="0" panose="02020603050405020304"/>
              </a:rPr>
              <a:t>Moroney.coursera</a:t>
            </a:r>
            <a:endParaRPr lang="en-US" sz="2000" dirty="0">
              <a:solidFill>
                <a:schemeClr val="tx1">
                  <a:alpha val="70000"/>
                </a:schemeClr>
              </a:solidFill>
              <a:latin typeface="Avenir Next LT Pro" pitchFamily="34" charset="0" panose="020B0504020202020204"/>
              <a:cs typeface="Times New Roman" pitchFamily="18" charset="0" panose="02020603050405020304"/>
            </a:endParaRPr>
          </a:p>
          <a:p>
            <a:pPr marL="228600" indent="0">
              <a:buNone/>
            </a:pPr>
            <a:endParaRPr lang="en-US" sz="1400" dirty="0">
              <a:solidFill>
                <a:srgbClr val="2E3920">
                  <a:alpha val="70000"/>
                </a:srgbClr>
              </a:solidFill>
              <a:latin typeface="Times New Roman" pitchFamily="18" charset="0" panose="02020603050405020304"/>
              <a:cs typeface="Times New Roman" pitchFamily="18" charset="0" panose="02020603050405020304"/>
            </a:endParaRPr>
          </a:p>
          <a:p>
            <a:pPr marL="228600" indent="0">
              <a:buClr>
                <a:srgbClr val="2E3920">
                  <a:lumMod val="10000"/>
                  <a:lumOff val="90000"/>
                </a:srgbClr>
              </a:buClr>
              <a:buNone/>
            </a:pPr>
            <a:endParaRPr lang="en-US" dirty="0">
              <a:solidFill>
                <a:srgbClr val="2E3920">
                  <a:alpha val="70000"/>
                </a:srgbClr>
              </a:solidFill>
            </a:endParaRPr>
          </a:p>
          <a:p>
            <a:pPr>
              <a:buClr>
                <a:srgbClr val="EBF0E4"/>
              </a:buClr>
            </a:pPr>
            <a:endParaRPr lang="en-US" dirty="0">
              <a:solidFill>
                <a:srgbClr val="2E3920">
                  <a:alpha val="70000"/>
                </a:srgbClr>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cs typeface="Angsana New" pitchFamily="18" charset="-34" panose="02020603050405020304"/>
              </a:rPr>
              <a:t>References</a:t>
            </a:r>
            <a:endParaRPr lang="en-US" dirty="0"/>
          </a:p>
        </p:txBody>
      </p:sp>
      <p:sp>
        <p:nvSpPr>
          <p:cNvPr id="3" name="Content Placeholder 2"/>
          <p:cNvSpPr>
            <a:spLocks noGrp="1" noEditPoints="1"/>
          </p:cNvSpPr>
          <p:nvPr>
            <p:ph idx="1"/>
          </p:nvPr>
        </p:nvSpPr>
        <p:spPr/>
        <p:txBody>
          <a:bodyPr vert="horz" lIns="91440" tIns="45720" rIns="91440" bIns="45720" rtlCol="0" anchor="t">
            <a:normAutofit/>
          </a:bodyPr>
          <a:lstStyle/>
          <a:p>
            <a:pPr marL="228600" indent="0">
              <a:buNone/>
            </a:pPr>
            <a:r>
              <a:rPr lang="en-US" sz="2000" dirty="0">
                <a:solidFill>
                  <a:schemeClr val="tx1"/>
                </a:solidFill>
                <a:latin typeface="Times New Roman" pitchFamily="18" charset="0" panose="02020603050405020304"/>
                <a:ea typeface="+mn-lt"/>
                <a:cs typeface="Times New Roman" pitchFamily="18" charset="0" panose="02020603050405020304"/>
              </a:rPr>
              <a:t>[1] Shaukat Hayat, She Kun, Zuo </a:t>
            </a:r>
            <a:r>
              <a:rPr lang="en-US" sz="2000" dirty="0" err="1">
                <a:solidFill>
                  <a:schemeClr val="tx1"/>
                </a:solidFill>
                <a:latin typeface="Times New Roman" pitchFamily="18" charset="0" panose="02020603050405020304"/>
                <a:ea typeface="+mn-lt"/>
                <a:cs typeface="Times New Roman" pitchFamily="18" charset="0" panose="02020603050405020304"/>
              </a:rPr>
              <a:t>Tengtao</a:t>
            </a:r>
            <a:r>
              <a:rPr lang="en-US" sz="2000" dirty="0">
                <a:solidFill>
                  <a:schemeClr val="tx1"/>
                </a:solidFill>
                <a:latin typeface="Times New Roman" pitchFamily="18" charset="0" panose="02020603050405020304"/>
                <a:ea typeface="+mn-lt"/>
                <a:cs typeface="Times New Roman" pitchFamily="18" charset="0" panose="02020603050405020304"/>
              </a:rPr>
              <a:t>, Yue Yu, Tianyi Tu, </a:t>
            </a:r>
            <a:r>
              <a:rPr lang="en-US" sz="2000" dirty="0" err="1">
                <a:solidFill>
                  <a:schemeClr val="tx1"/>
                </a:solidFill>
                <a:latin typeface="Times New Roman" pitchFamily="18" charset="0" panose="02020603050405020304"/>
                <a:ea typeface="+mn-lt"/>
                <a:cs typeface="Times New Roman" pitchFamily="18" charset="0" panose="02020603050405020304"/>
              </a:rPr>
              <a:t>Yantong</a:t>
            </a:r>
            <a:r>
              <a:rPr lang="en-US" sz="2000" dirty="0">
                <a:solidFill>
                  <a:schemeClr val="tx1"/>
                </a:solidFill>
                <a:latin typeface="Times New Roman" pitchFamily="18" charset="0" panose="02020603050405020304"/>
                <a:ea typeface="+mn-lt"/>
                <a:cs typeface="Times New Roman" pitchFamily="18" charset="0" panose="02020603050405020304"/>
              </a:rPr>
              <a:t> Du .A Deep Learning Framework Using Convolutional Neural Network for Multi-class Object Recognition. 2018 3rd IEEE International Conference on Image, Vision and Computing</a:t>
            </a:r>
          </a:p>
          <a:p>
            <a:pPr>
              <a:buNone/>
            </a:pPr>
            <a:r>
              <a:rPr lang="en-US" sz="2000" dirty="0">
                <a:solidFill>
                  <a:schemeClr val="tx1"/>
                </a:solidFill>
                <a:latin typeface="Times New Roman" pitchFamily="18" charset="0" panose="02020603050405020304"/>
                <a:ea typeface="+mn-lt"/>
                <a:cs typeface="Times New Roman" pitchFamily="18" charset="0" panose="02020603050405020304"/>
              </a:rPr>
              <a:t>[2] Santosh Giri and Basanta </a:t>
            </a:r>
            <a:r>
              <a:rPr lang="en-US" sz="2000" dirty="0" err="1">
                <a:solidFill>
                  <a:schemeClr val="tx1"/>
                </a:solidFill>
                <a:latin typeface="Times New Roman" pitchFamily="18" charset="0" panose="02020603050405020304"/>
                <a:ea typeface="+mn-lt"/>
                <a:cs typeface="Times New Roman" pitchFamily="18" charset="0" panose="02020603050405020304"/>
              </a:rPr>
              <a:t>Joshi.Transfer</a:t>
            </a:r>
            <a:r>
              <a:rPr lang="en-US" sz="2000" dirty="0">
                <a:solidFill>
                  <a:schemeClr val="tx1"/>
                </a:solidFill>
                <a:latin typeface="Times New Roman" pitchFamily="18" charset="0" panose="02020603050405020304"/>
                <a:ea typeface="+mn-lt"/>
                <a:cs typeface="Times New Roman" pitchFamily="18" charset="0" panose="02020603050405020304"/>
              </a:rPr>
              <a:t> Learning Based Image Visualization using </a:t>
            </a:r>
            <a:r>
              <a:rPr lang="en-US" sz="2000" dirty="0" err="1">
                <a:solidFill>
                  <a:schemeClr val="tx1"/>
                </a:solidFill>
                <a:latin typeface="Times New Roman" pitchFamily="18" charset="0" panose="02020603050405020304"/>
                <a:ea typeface="+mn-lt"/>
                <a:cs typeface="Times New Roman" pitchFamily="18" charset="0" panose="02020603050405020304"/>
              </a:rPr>
              <a:t>CNN.International</a:t>
            </a:r>
            <a:r>
              <a:rPr lang="en-US" sz="2000" dirty="0">
                <a:solidFill>
                  <a:schemeClr val="tx1"/>
                </a:solidFill>
                <a:latin typeface="Times New Roman" pitchFamily="18" charset="0" panose="02020603050405020304"/>
                <a:ea typeface="+mn-lt"/>
                <a:cs typeface="Times New Roman" pitchFamily="18" charset="0" panose="02020603050405020304"/>
              </a:rPr>
              <a:t> Journal of Artificial Intelligence and Applications (IJAIA), Vol.10,No.4, July 2019</a:t>
            </a:r>
          </a:p>
          <a:p>
            <a:pPr>
              <a:buNone/>
            </a:pPr>
            <a:r>
              <a:rPr lang="en-US" sz="2000" dirty="0">
                <a:solidFill>
                  <a:schemeClr val="tx1"/>
                </a:solidFill>
                <a:latin typeface="Times New Roman" pitchFamily="18" charset="0" panose="02020603050405020304"/>
                <a:ea typeface="+mn-lt"/>
                <a:cs typeface="Times New Roman" pitchFamily="18" charset="0" panose="02020603050405020304"/>
              </a:rPr>
              <a:t>[3]</a:t>
            </a:r>
            <a:r>
              <a:rPr lang="en-US" sz="2000" dirty="0">
                <a:solidFill>
                  <a:schemeClr val="tx1"/>
                </a:solidFill>
                <a:latin typeface="Times New Roman" pitchFamily="18" charset="0" panose="02020603050405020304"/>
                <a:cs typeface="Times New Roman" pitchFamily="18" charset="0" panose="02020603050405020304"/>
              </a:rPr>
              <a:t> Rich feature hierarchies for accurate object detection and semantic segmentation Tech report(v5)</a:t>
            </a:r>
          </a:p>
          <a:p>
            <a:pPr>
              <a:buNone/>
            </a:pPr>
            <a:r>
              <a:rPr lang="en-US" sz="2000" dirty="0">
                <a:solidFill>
                  <a:schemeClr val="tx1"/>
                </a:solidFill>
                <a:latin typeface="Times New Roman" pitchFamily="18" charset="0" panose="02020603050405020304"/>
                <a:cs typeface="Times New Roman" pitchFamily="18" charset="0" panose="02020603050405020304"/>
              </a:rPr>
              <a:t>[4] Fast R-CNN Ross </a:t>
            </a:r>
            <a:r>
              <a:rPr lang="en-US" sz="2000" dirty="0" err="1">
                <a:solidFill>
                  <a:schemeClr val="tx1"/>
                </a:solidFill>
                <a:latin typeface="Times New Roman" pitchFamily="18" charset="0" panose="02020603050405020304"/>
                <a:cs typeface="Times New Roman" pitchFamily="18" charset="0" panose="02020603050405020304"/>
              </a:rPr>
              <a:t>Girshick</a:t>
            </a:r>
            <a:r>
              <a:rPr lang="en-US" sz="2000" dirty="0">
                <a:solidFill>
                  <a:schemeClr val="tx1"/>
                </a:solidFill>
                <a:latin typeface="Times New Roman" pitchFamily="18" charset="0" panose="02020603050405020304"/>
                <a:cs typeface="Times New Roman" pitchFamily="18" charset="0" panose="02020603050405020304"/>
              </a:rPr>
              <a:t> Microsoft Research </a:t>
            </a:r>
            <a:r>
              <a:rPr lang="en-US" sz="2000" dirty="0">
                <a:solidFill>
                  <a:schemeClr val="tx1"/>
                </a:solidFill>
                <a:latin typeface="Times New Roman" pitchFamily="18" charset="0" panose="02020603050405020304"/>
                <a:cs typeface="Times New Roman" pitchFamily="18" charset="0" panose="02020603050405020304"/>
                <a:hlinkClick r:id="rId1"/>
              </a:rPr>
              <a:t>rbg@microsoft.com</a:t>
            </a:r>
            <a:endParaRPr lang="en-US" sz="2000" dirty="0">
              <a:solidFill>
                <a:schemeClr val="tx1"/>
              </a:solidFill>
              <a:latin typeface="Times New Roman" pitchFamily="18" charset="0" panose="02020603050405020304"/>
              <a:cs typeface="Times New Roman" pitchFamily="18" charset="0" panose="02020603050405020304"/>
            </a:endParaRPr>
          </a:p>
          <a:p>
            <a:pPr>
              <a:buNone/>
            </a:pPr>
            <a:r>
              <a:rPr lang="en-US" sz="2000" dirty="0">
                <a:solidFill>
                  <a:schemeClr val="tx1"/>
                </a:solidFill>
                <a:latin typeface="Times New Roman" pitchFamily="18" charset="0" panose="02020603050405020304"/>
                <a:cs typeface="Times New Roman" pitchFamily="18" charset="0" panose="02020603050405020304"/>
              </a:rPr>
              <a:t>[5] Faster R-CNN: Towards Real-Time Object Detection with Region Proposal Networks </a:t>
            </a:r>
            <a:endParaRPr lang="en-US" sz="2000" dirty="0">
              <a:solidFill>
                <a:schemeClr val="tx1"/>
              </a:solidFill>
              <a:latin typeface="Times New Roman" pitchFamily="18" charset="0" panose="02020603050405020304"/>
              <a:ea typeface="+mn-lt"/>
              <a:cs typeface="Times New Roman" pitchFamily="18" charset="0" panose="02020603050405020304"/>
            </a:endParaRPr>
          </a:p>
          <a:p>
            <a:pPr algn="r">
              <a:buNone/>
            </a:pPr>
            <a:endParaRPr lang="en-US" sz="2000" dirty="0">
              <a:solidFill>
                <a:schemeClr val="tx1"/>
              </a:solidFill>
              <a:latin typeface="Times New Roman" pitchFamily="18" charset="0" panose="02020603050405020304"/>
              <a:cs typeface="Times New Roman" pitchFamily="18" charset="0" panose="02020603050405020304"/>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686338"/>
            <a:ext cx="10515600" cy="856215"/>
          </a:xfrm>
        </p:spPr>
        <p:txBody>
          <a:bodyPr/>
          <a:lstStyle/>
          <a:p>
            <a:r>
              <a:rPr lang="en-US" dirty="0"/>
              <a:t>References</a:t>
            </a:r>
            <a:endParaRPr lang="en-IN" dirty="0"/>
          </a:p>
        </p:txBody>
      </p:sp>
      <p:sp>
        <p:nvSpPr>
          <p:cNvPr id="3" name="Content Placeholder 2"/>
          <p:cNvSpPr>
            <a:spLocks noGrp="1" noEditPoints="1"/>
          </p:cNvSpPr>
          <p:nvPr>
            <p:ph idx="1"/>
          </p:nvPr>
        </p:nvSpPr>
        <p:spPr>
          <a:xfrm>
            <a:off x="480391" y="1542553"/>
            <a:ext cx="10515600" cy="3998306"/>
          </a:xfrm>
        </p:spPr>
        <p:txBody>
          <a:bodyPr>
            <a:noAutofit/>
          </a:bodyPr>
          <a:lstStyle/>
          <a:p>
            <a:pPr marL="228600" indent="0">
              <a:buNone/>
            </a:pPr>
            <a:r>
              <a:rPr lang="en-IN" sz="1800" dirty="0">
                <a:latin typeface="Times New Roman" pitchFamily="18" charset="0" panose="02020603050405020304"/>
                <a:cs typeface="Times New Roman" pitchFamily="18" charset="0" panose="02020603050405020304"/>
              </a:rPr>
              <a:t>[6] An improved faster‐RCNN model for handwritten character recognition Saleh Albahli1 Marriam Nawaz, Ali Javed2,3 · </a:t>
            </a:r>
            <a:r>
              <a:rPr lang="en-IN" sz="1800" dirty="0" err="1">
                <a:latin typeface="Times New Roman" pitchFamily="18" charset="0" panose="02020603050405020304"/>
                <a:cs typeface="Times New Roman" pitchFamily="18" charset="0" panose="02020603050405020304"/>
              </a:rPr>
              <a:t>Aun</a:t>
            </a:r>
            <a:r>
              <a:rPr lang="en-IN" sz="1800" dirty="0">
                <a:latin typeface="Times New Roman" pitchFamily="18" charset="0" panose="02020603050405020304"/>
                <a:cs typeface="Times New Roman" pitchFamily="18" charset="0" panose="02020603050405020304"/>
              </a:rPr>
              <a:t> </a:t>
            </a:r>
            <a:r>
              <a:rPr lang="en-IN" sz="1800" dirty="0" err="1">
                <a:latin typeface="Times New Roman" pitchFamily="18" charset="0" panose="02020603050405020304"/>
                <a:cs typeface="Times New Roman" pitchFamily="18" charset="0" panose="02020603050405020304"/>
              </a:rPr>
              <a:t>Irtaza</a:t>
            </a:r>
            <a:endParaRPr lang="en-US" sz="1800" dirty="0">
              <a:solidFill>
                <a:schemeClr val="tx1">
                  <a:alpha val="70000"/>
                </a:schemeClr>
              </a:solidFill>
              <a:latin typeface="Times New Roman" pitchFamily="18" charset="0" panose="02020603050405020304"/>
              <a:cs typeface="Times New Roman" pitchFamily="18" charset="0" panose="02020603050405020304"/>
            </a:endParaRPr>
          </a:p>
          <a:p>
            <a:pPr marL="228600" indent="0">
              <a:buNone/>
            </a:pPr>
            <a:r>
              <a:rPr lang="en-US" sz="1800" dirty="0">
                <a:solidFill>
                  <a:schemeClr val="tx1">
                    <a:alpha val="70000"/>
                  </a:schemeClr>
                </a:solidFill>
                <a:latin typeface="Times New Roman" pitchFamily="18" charset="0" panose="02020603050405020304"/>
                <a:cs typeface="Times New Roman" pitchFamily="18" charset="0" panose="02020603050405020304"/>
              </a:rPr>
              <a:t>Advance Computer vision with TensorFlow by Laurence </a:t>
            </a:r>
            <a:r>
              <a:rPr lang="en-US" sz="1800" dirty="0" err="1">
                <a:solidFill>
                  <a:schemeClr val="tx1">
                    <a:alpha val="70000"/>
                  </a:schemeClr>
                </a:solidFill>
                <a:latin typeface="Times New Roman" pitchFamily="18" charset="0" panose="02020603050405020304"/>
                <a:cs typeface="Times New Roman" pitchFamily="18" charset="0" panose="02020603050405020304"/>
              </a:rPr>
              <a:t>Moroney.coursera</a:t>
            </a:r>
            <a:r>
              <a:rPr lang="en-US" sz="1800" dirty="0">
                <a:solidFill>
                  <a:schemeClr val="tx1">
                    <a:alpha val="70000"/>
                  </a:schemeClr>
                </a:solidFill>
                <a:latin typeface="Times New Roman" pitchFamily="18" charset="0" panose="02020603050405020304"/>
                <a:cs typeface="Times New Roman" pitchFamily="18" charset="0" panose="02020603050405020304"/>
              </a:rPr>
              <a:t> </a:t>
            </a:r>
          </a:p>
          <a:p>
            <a:pPr marL="228600" indent="0">
              <a:buNone/>
            </a:pPr>
            <a:r>
              <a:rPr lang="en-US" sz="1800" dirty="0">
                <a:solidFill>
                  <a:schemeClr val="tx1">
                    <a:alpha val="70000"/>
                  </a:schemeClr>
                </a:solidFill>
                <a:latin typeface="Times New Roman" pitchFamily="18" charset="0" panose="02020603050405020304"/>
                <a:cs typeface="Times New Roman" pitchFamily="18" charset="0" panose="02020603050405020304"/>
              </a:rPr>
              <a:t>https://medium.com/@RaghavPrabhu/understanding-of-convolutional-neural-networkcnndeep-learning-99760835f148 </a:t>
            </a:r>
          </a:p>
          <a:p>
            <a:pPr marL="228600" indent="0">
              <a:buNone/>
            </a:pPr>
            <a:r>
              <a:rPr lang="en-US" sz="1800" dirty="0">
                <a:solidFill>
                  <a:schemeClr val="tx1">
                    <a:alpha val="70000"/>
                  </a:schemeClr>
                </a:solidFill>
                <a:latin typeface="Times New Roman" pitchFamily="18" charset="0" panose="02020603050405020304"/>
                <a:cs typeface="Times New Roman" pitchFamily="18" charset="0" panose="02020603050405020304"/>
              </a:rPr>
              <a:t>https://www.kdnuggets.com/2020/02/deep-neural-networks.html</a:t>
            </a:r>
          </a:p>
          <a:p>
            <a:pPr marL="228600" indent="0">
              <a:buNone/>
            </a:pPr>
            <a:r>
              <a:rPr lang="en-US" sz="1800" dirty="0">
                <a:solidFill>
                  <a:schemeClr val="tx1">
                    <a:alpha val="70000"/>
                  </a:schemeClr>
                </a:solidFill>
                <a:latin typeface="Times New Roman" pitchFamily="18" charset="0" panose="02020603050405020304"/>
                <a:cs typeface="Times New Roman" pitchFamily="18" charset="0" panose="02020603050405020304"/>
              </a:rPr>
              <a:t>https://www.coursera.org/learn/introduction-tensorflow/lecture/JSKji/what-areconvolutions-and-pooling </a:t>
            </a:r>
          </a:p>
          <a:p>
            <a:pPr marL="228600" indent="0">
              <a:buNone/>
            </a:pPr>
            <a:r>
              <a:rPr lang="en-US" sz="1800" dirty="0">
                <a:solidFill>
                  <a:schemeClr val="tx1">
                    <a:alpha val="70000"/>
                  </a:schemeClr>
                </a:solidFill>
                <a:latin typeface="Times New Roman" pitchFamily="18" charset="0" panose="02020603050405020304"/>
                <a:cs typeface="Times New Roman" pitchFamily="18" charset="0" panose="02020603050405020304"/>
              </a:rPr>
              <a:t>https://medium.com/@danqing/a-practical-guide-to-relu-b83ca804f1f7</a:t>
            </a:r>
          </a:p>
          <a:p>
            <a:pPr marL="228600" indent="0">
              <a:buNone/>
            </a:pPr>
            <a:r>
              <a:rPr lang="en-US" sz="1800" dirty="0">
                <a:solidFill>
                  <a:schemeClr val="tx1">
                    <a:alpha val="70000"/>
                  </a:schemeClr>
                </a:solidFill>
                <a:latin typeface="Times New Roman" pitchFamily="18" charset="0" panose="02020603050405020304"/>
                <a:cs typeface="Times New Roman" pitchFamily="18" charset="0" panose="02020603050405020304"/>
              </a:rPr>
              <a:t>https://machinelearningmastery.com/object-recognition-with-deep-learning/</a:t>
            </a:r>
          </a:p>
          <a:p>
            <a:pPr marL="228600" indent="0">
              <a:buNone/>
            </a:pPr>
            <a:r>
              <a:rPr lang="en-US" sz="1800" dirty="0">
                <a:solidFill>
                  <a:schemeClr val="tx1">
                    <a:alpha val="70000"/>
                  </a:schemeClr>
                </a:solidFill>
                <a:latin typeface="Times New Roman" pitchFamily="18" charset="0" panose="02020603050405020304"/>
                <a:cs typeface="Times New Roman" pitchFamily="18" charset="0" panose="02020603050405020304"/>
              </a:rPr>
              <a:t>https://www.coursera.org/learn/advanced-computer-vision-withtensorflow/lecture/088bZ/object-detection-and-sliding-windows </a:t>
            </a:r>
          </a:p>
          <a:p>
            <a:pPr marL="228600" indent="0">
              <a:buNone/>
            </a:pPr>
            <a:r>
              <a:rPr lang="en-US" sz="1800" dirty="0">
                <a:solidFill>
                  <a:schemeClr val="tx1">
                    <a:alpha val="70000"/>
                  </a:schemeClr>
                </a:solidFill>
                <a:latin typeface="Times New Roman" pitchFamily="18" charset="0" panose="02020603050405020304"/>
                <a:cs typeface="Times New Roman" pitchFamily="18" charset="0" panose="02020603050405020304"/>
              </a:rPr>
              <a:t>https://www.coursera.org/learn/introduction-tensorflow/home/week/</a:t>
            </a:r>
            <a:endParaRPr lang="en-IN" sz="1800" dirty="0">
              <a:solidFill>
                <a:schemeClr val="tx1">
                  <a:alpha val="70000"/>
                </a:schemeClr>
              </a:solidFill>
              <a:latin typeface="Times New Roman" pitchFamily="18" charset="0" panose="02020603050405020304"/>
              <a:cs typeface="Times New Roman" pitchFamily="18" charset="0" panose="0202060305040502030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t>Thank you</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p:nvSpPr>
          <p:cNvPr id="35" name="Frame 34"/>
          <p:cNvSpPr>
            <a:spLocks noGrp="1" noRot="1" noChangeAspect="1" noMove="1" noResize="1" noEditPoints="1" noAdjustHandles="1" noChangeArrowheads="1" noChangeShapeType="1" noTextEdit="1"/>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3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a:spLocks noGrp="1" noRot="1" noChangeAspect="1" noMove="1" noResize="1" noEditPoints="1" noAdjustHandles="1" noChangeArrowheads="1" noChangeShapeType="1" noTextEdit="1"/>
          </p:cNvSpPr>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a:spLocks noGrp="1" noRot="1" noChangeAspect="1" noMove="1" noResize="1" noEditPoints="1" noAdjustHandles="1" noChangeArrowheads="1" noChangeShapeType="1" noTextEdit="1"/>
          </p:cNvSpPr>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a:spLocks noGrp="1" noRot="1" noChangeAspect="1" noMove="1" noResize="1" noEditPoints="1" noAdjustHandles="1" noChangeArrowheads="1" noChangeShapeType="1" noTextEdit="1"/>
          </p:cNvSpPr>
          <p:nvPr/>
        </p:nvSpPr>
        <p:spPr>
          <a:xfrm rot="16200000">
            <a:off x="2537516"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a:spLocks noGrp="1" noRot="1" noChangeAspect="1" noMove="1" noResize="1" noEditPoints="1" noAdjustHandles="1" noChangeArrowheads="1" noChangeShapeType="1" noTextEdit="1"/>
          </p:cNvSpPr>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a:spLocks noGrp="1" noRot="1" noChangeAspect="1" noMove="1" noResize="1" noEditPoints="1" noAdjustHandles="1" noChangeArrowheads="1" noChangeShapeType="1" noTextEdit="1"/>
          </p:cNvSpPr>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31"/>
          <p:cNvPicPr>
            <a:picLocks noChangeAspect="1"/>
          </p:cNvPicPr>
          <p:nvPr/>
        </p:nvPicPr>
        <p:blipFill>
          <a:blip r:embed="rId1">
            <a:alphaModFix amt="80000"/>
          </a:blip>
          <a:srcRect r="26499" b="17647"/>
          <a:stretch/>
        </p:blipFill>
        <p:spPr>
          <a:xfrm>
            <a:off x="1366896" y="1003292"/>
            <a:ext cx="9194502" cy="434432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p:nvSpPr>
          <p:cNvPr id="12" name="Frame 11"/>
          <p:cNvSpPr>
            <a:spLocks noGrp="1" noRot="1" noChangeAspect="1" noMove="1" noResize="1" noEditPoints="1" noAdjustHandles="1" noChangeArrowheads="1" noChangeShapeType="1" noTextEdit="1"/>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Grp="1" noRot="1" noChangeAspect="1" noMove="1" noResize="1" noEditPoints="1" noAdjustHandles="1" noChangeArrowheads="1" noChangeShapeType="1" noTextEdit="1"/>
          </p:cNvSpPr>
          <p:nvPr/>
        </p:nvSpPr>
        <p:spPr>
          <a:xfrm>
            <a:off x="3048" y="0"/>
            <a:ext cx="12188952" cy="6858000"/>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picture containing timeline&#10;&#10;Description automatically generated"/>
          <p:cNvPicPr>
            <a:picLocks noGrp="1" noChangeAspect="1"/>
          </p:cNvPicPr>
          <p:nvPr>
            <p:ph idx="1"/>
          </p:nvPr>
        </p:nvPicPr>
        <p:blipFill>
          <a:blip r:embed="rId1">
            <a:alphaModFix amt="60000"/>
          </a:blip>
          <a:srcRect b="404"/>
          <a:stretch/>
        </p:blipFill>
        <p:spPr>
          <a:xfrm>
            <a:off x="20" y="-2646"/>
            <a:ext cx="12191980" cy="68606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cs typeface="Angsana New" pitchFamily="18" charset="-34" panose="02020603050405020304"/>
              </a:rPr>
              <a:t>Literature Review</a:t>
            </a:r>
            <a:endParaRPr lang="en-US" dirty="0"/>
          </a:p>
        </p:txBody>
      </p:sp>
      <p:sp>
        <p:nvSpPr>
          <p:cNvPr id="3" name="Content Placeholder 2"/>
          <p:cNvSpPr>
            <a:spLocks noGrp="1" noEditPoints="1"/>
          </p:cNvSpPr>
          <p:nvPr>
            <p:ph idx="1"/>
          </p:nvPr>
        </p:nvSpPr>
        <p:spPr>
          <a:xfrm>
            <a:off x="732182" y="1900361"/>
            <a:ext cx="10515600" cy="3998306"/>
          </a:xfrm>
        </p:spPr>
        <p:txBody>
          <a:bodyPr vert="horz" lIns="91440" tIns="45720" rIns="91440" bIns="45720" rtlCol="0" anchor="t">
            <a:normAutofit/>
          </a:bodyPr>
          <a:lstStyle/>
          <a:p>
            <a:pPr marL="228600" indent="0">
              <a:buNone/>
            </a:pPr>
            <a:r>
              <a:rPr lang="en-US" sz="2000" dirty="0">
                <a:solidFill>
                  <a:schemeClr val="tx1"/>
                </a:solidFill>
                <a:latin typeface="Times New Roman" pitchFamily="18" charset="0" panose="02020603050405020304"/>
                <a:cs typeface="Times New Roman" pitchFamily="18" charset="0" panose="02020603050405020304"/>
              </a:rPr>
              <a:t>[1] Shaukat Hayat, She Kun, Zuo </a:t>
            </a:r>
            <a:r>
              <a:rPr lang="en-US" sz="2000" dirty="0" err="1">
                <a:solidFill>
                  <a:schemeClr val="tx1"/>
                </a:solidFill>
                <a:latin typeface="Times New Roman" pitchFamily="18" charset="0" panose="02020603050405020304"/>
                <a:cs typeface="Times New Roman" pitchFamily="18" charset="0" panose="02020603050405020304"/>
              </a:rPr>
              <a:t>Tengtao</a:t>
            </a:r>
            <a:r>
              <a:rPr lang="en-US" sz="2000" dirty="0">
                <a:solidFill>
                  <a:schemeClr val="tx1"/>
                </a:solidFill>
                <a:latin typeface="Times New Roman" pitchFamily="18" charset="0" panose="02020603050405020304"/>
                <a:cs typeface="Times New Roman" pitchFamily="18" charset="0" panose="02020603050405020304"/>
              </a:rPr>
              <a:t>, Yue Yu, Tianyi Tu, </a:t>
            </a:r>
            <a:r>
              <a:rPr lang="en-US" sz="2000" dirty="0" err="1">
                <a:solidFill>
                  <a:schemeClr val="tx1"/>
                </a:solidFill>
                <a:latin typeface="Times New Roman" pitchFamily="18" charset="0" panose="02020603050405020304"/>
                <a:cs typeface="Times New Roman" pitchFamily="18" charset="0" panose="02020603050405020304"/>
              </a:rPr>
              <a:t>Yantong</a:t>
            </a:r>
            <a:r>
              <a:rPr lang="en-US" sz="2000" dirty="0">
                <a:solidFill>
                  <a:schemeClr val="tx1"/>
                </a:solidFill>
                <a:latin typeface="Times New Roman" pitchFamily="18" charset="0" panose="02020603050405020304"/>
                <a:cs typeface="Times New Roman" pitchFamily="18" charset="0" panose="02020603050405020304"/>
              </a:rPr>
              <a:t> Du .A Deep Learning Framework Using Convolutional Neural Network for Multi-class Object Recognition. 2018 3rd IEEE International Conference on Image, Vision and Computing</a:t>
            </a:r>
            <a:endParaRPr lang="en-US" sz="2000" dirty="0">
              <a:solidFill>
                <a:schemeClr val="tx1"/>
              </a:solidFill>
              <a:latin typeface="Times New Roman" pitchFamily="18" charset="0" panose="02020603050405020304"/>
              <a:ea typeface="+mn-lt"/>
              <a:cs typeface="Times New Roman" pitchFamily="18" charset="0" panose="02020603050405020304"/>
            </a:endParaRPr>
          </a:p>
          <a:p>
            <a:pPr marL="228600" indent="0">
              <a:buClr>
                <a:srgbClr val="EBF0E4"/>
              </a:buClr>
              <a:buNone/>
            </a:pPr>
            <a:r>
              <a:rPr lang="en-US" sz="2000" dirty="0">
                <a:solidFill>
                  <a:schemeClr val="tx1"/>
                </a:solidFill>
                <a:latin typeface="Times New Roman" pitchFamily="18" charset="0" panose="02020603050405020304"/>
                <a:cs typeface="Times New Roman" pitchFamily="18" charset="0" panose="02020603050405020304"/>
              </a:rPr>
              <a:t>[2] Santosh Giri and Basanta </a:t>
            </a:r>
            <a:r>
              <a:rPr lang="en-US" sz="2000" dirty="0" err="1">
                <a:solidFill>
                  <a:schemeClr val="tx1"/>
                </a:solidFill>
                <a:latin typeface="Times New Roman" pitchFamily="18" charset="0" panose="02020603050405020304"/>
                <a:cs typeface="Times New Roman" pitchFamily="18" charset="0" panose="02020603050405020304"/>
              </a:rPr>
              <a:t>Joshi.Transfer</a:t>
            </a:r>
            <a:r>
              <a:rPr lang="en-US" sz="2000" dirty="0">
                <a:solidFill>
                  <a:schemeClr val="tx1"/>
                </a:solidFill>
                <a:latin typeface="Times New Roman" pitchFamily="18" charset="0" panose="02020603050405020304"/>
                <a:cs typeface="Times New Roman" pitchFamily="18" charset="0" panose="02020603050405020304"/>
              </a:rPr>
              <a:t> Learning Based Image Visualization using </a:t>
            </a:r>
            <a:r>
              <a:rPr lang="en-US" sz="2000" dirty="0" err="1">
                <a:solidFill>
                  <a:schemeClr val="tx1"/>
                </a:solidFill>
                <a:latin typeface="Times New Roman" pitchFamily="18" charset="0" panose="02020603050405020304"/>
                <a:cs typeface="Times New Roman" pitchFamily="18" charset="0" panose="02020603050405020304"/>
              </a:rPr>
              <a:t>CNN.International</a:t>
            </a:r>
            <a:r>
              <a:rPr lang="en-US" sz="2000" dirty="0">
                <a:solidFill>
                  <a:schemeClr val="tx1"/>
                </a:solidFill>
                <a:latin typeface="Times New Roman" pitchFamily="18" charset="0" panose="02020603050405020304"/>
                <a:cs typeface="Times New Roman" pitchFamily="18" charset="0" panose="02020603050405020304"/>
              </a:rPr>
              <a:t> Journal of Artificial Intelligence and Applications (IJAIA), Vol.10,No.4, July 2019</a:t>
            </a:r>
            <a:endParaRPr lang="en-US" sz="2000" dirty="0">
              <a:solidFill>
                <a:schemeClr val="tx1"/>
              </a:solidFill>
              <a:latin typeface="Times New Roman" pitchFamily="18" charset="0" panose="02020603050405020304"/>
              <a:ea typeface="+mn-lt"/>
              <a:cs typeface="Times New Roman" pitchFamily="18" charset="0" panose="02020603050405020304"/>
            </a:endParaRPr>
          </a:p>
          <a:p>
            <a:pPr>
              <a:buNone/>
            </a:pPr>
            <a:r>
              <a:rPr lang="en-US" sz="2000" dirty="0">
                <a:solidFill>
                  <a:schemeClr val="tx1"/>
                </a:solidFill>
                <a:latin typeface="Times New Roman" pitchFamily="18" charset="0" panose="02020603050405020304"/>
                <a:ea typeface="+mn-lt"/>
                <a:cs typeface="Times New Roman" pitchFamily="18" charset="0" panose="02020603050405020304"/>
              </a:rPr>
              <a:t>[3]</a:t>
            </a:r>
            <a:r>
              <a:rPr lang="en-US" sz="2000" dirty="0">
                <a:solidFill>
                  <a:schemeClr val="tx1"/>
                </a:solidFill>
                <a:latin typeface="Times New Roman" pitchFamily="18" charset="0" panose="02020603050405020304"/>
                <a:cs typeface="Times New Roman" pitchFamily="18" charset="0" panose="02020603050405020304"/>
              </a:rPr>
              <a:t> Rich feature hierarchies for accurate object detection and semantic segmentation Tech report(v5)</a:t>
            </a:r>
          </a:p>
          <a:p>
            <a:pPr>
              <a:buNone/>
            </a:pPr>
            <a:r>
              <a:rPr lang="en-US" sz="2000" dirty="0">
                <a:solidFill>
                  <a:schemeClr val="tx1"/>
                </a:solidFill>
                <a:latin typeface="Times New Roman" pitchFamily="18" charset="0" panose="02020603050405020304"/>
                <a:cs typeface="Times New Roman" pitchFamily="18" charset="0" panose="02020603050405020304"/>
              </a:rPr>
              <a:t>[4] Fast R-CNN Ross </a:t>
            </a:r>
            <a:r>
              <a:rPr lang="en-US" sz="2000" dirty="0" err="1">
                <a:solidFill>
                  <a:schemeClr val="tx1"/>
                </a:solidFill>
                <a:latin typeface="Times New Roman" pitchFamily="18" charset="0" panose="02020603050405020304"/>
                <a:cs typeface="Times New Roman" pitchFamily="18" charset="0" panose="02020603050405020304"/>
              </a:rPr>
              <a:t>Girshick</a:t>
            </a:r>
            <a:r>
              <a:rPr lang="en-US" sz="2000" dirty="0">
                <a:solidFill>
                  <a:schemeClr val="tx1"/>
                </a:solidFill>
                <a:latin typeface="Times New Roman" pitchFamily="18" charset="0" panose="02020603050405020304"/>
                <a:cs typeface="Times New Roman" pitchFamily="18" charset="0" panose="02020603050405020304"/>
              </a:rPr>
              <a:t> Microsoft Research </a:t>
            </a:r>
            <a:r>
              <a:rPr lang="en-US" sz="2000" dirty="0">
                <a:solidFill>
                  <a:schemeClr val="tx1"/>
                </a:solidFill>
                <a:latin typeface="Times New Roman" pitchFamily="18" charset="0" panose="02020603050405020304"/>
                <a:cs typeface="Times New Roman" pitchFamily="18" charset="0" panose="02020603050405020304"/>
                <a:hlinkClick r:id="rId1"/>
              </a:rPr>
              <a:t>rbg@microsoft.com</a:t>
            </a:r>
            <a:endParaRPr lang="en-US" sz="2000" dirty="0">
              <a:solidFill>
                <a:schemeClr val="tx1"/>
              </a:solidFill>
              <a:latin typeface="Times New Roman" pitchFamily="18" charset="0" panose="02020603050405020304"/>
              <a:cs typeface="Times New Roman" pitchFamily="18" charset="0" panose="02020603050405020304"/>
            </a:endParaRPr>
          </a:p>
          <a:p>
            <a:pPr>
              <a:buNone/>
            </a:pPr>
            <a:r>
              <a:rPr lang="en-US" sz="2000" dirty="0">
                <a:solidFill>
                  <a:schemeClr val="tx1"/>
                </a:solidFill>
                <a:latin typeface="Times New Roman" pitchFamily="18" charset="0" panose="02020603050405020304"/>
                <a:cs typeface="Times New Roman" pitchFamily="18" charset="0" panose="02020603050405020304"/>
              </a:rPr>
              <a:t>[5] Faster R-CNN: Towards Real-Time Object Detection with Region Proposal Networks </a:t>
            </a:r>
            <a:endParaRPr lang="en-US" sz="2000" dirty="0">
              <a:solidFill>
                <a:schemeClr val="tx1"/>
              </a:solidFill>
              <a:latin typeface="Times New Roman" pitchFamily="18" charset="0" panose="02020603050405020304"/>
              <a:ea typeface="+mn-lt"/>
              <a:cs typeface="Times New Roman" pitchFamily="18" charset="0" panose="02020603050405020304"/>
            </a:endParaRPr>
          </a:p>
          <a:p>
            <a:pPr>
              <a:buClr>
                <a:srgbClr val="EBF0E4"/>
              </a:buClr>
            </a:pPr>
            <a:endParaRPr lang="en-US" sz="2000" dirty="0">
              <a:solidFill>
                <a:schemeClr val="tx1"/>
              </a:solidFill>
              <a:latin typeface="Times New Roman" pitchFamily="18" charset="0" panose="02020603050405020304"/>
              <a:cs typeface="Times New Roman" pitchFamily="18" charset="0" panose="020206030504050203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p:nvSpPr>
          <p:cNvPr id="10" name="Frame 9"/>
          <p:cNvSpPr>
            <a:spLocks noGrp="1" noRot="1" noChangeAspect="1" noMove="1" noResize="1" noEditPoints="1" noAdjustHandles="1" noChangeArrowheads="1" noChangeShapeType="1" noTextEdit="1"/>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noEditPoints="1"/>
          </p:cNvSpPr>
          <p:nvPr>
            <p:ph type="title"/>
          </p:nvPr>
        </p:nvSpPr>
        <p:spPr>
          <a:xfrm>
            <a:off x="838200" y="1122363"/>
            <a:ext cx="5334000" cy="2387600"/>
          </a:xfrm>
        </p:spPr>
        <p:txBody>
          <a:bodyPr vert="horz" lIns="91440" tIns="45720" rIns="91440" bIns="45720" rtlCol="0" anchor="b">
            <a:normAutofit/>
          </a:bodyPr>
          <a:lstStyle/>
          <a:p>
            <a:r>
              <a:rPr lang="en-US" sz="5400" b="1">
                <a:gradFill flip="none" rotWithShape="1">
                  <a:gsLst>
                    <a:gs pos="0">
                      <a:schemeClr val="accent5">
                        <a:alpha val="70000"/>
                      </a:schemeClr>
                    </a:gs>
                    <a:gs pos="100000">
                      <a:schemeClr val="accent1">
                        <a:alpha val="70000"/>
                      </a:schemeClr>
                    </a:gs>
                  </a:gsLst>
                  <a:lin ang="0" scaled="1"/>
                  <a:tileRect/>
                </a:gradFill>
              </a:rPr>
              <a:t>Neural Networks</a:t>
            </a:r>
          </a:p>
        </p:txBody>
      </p:sp>
      <p:sp>
        <p:nvSpPr>
          <p:cNvPr id="14" name="Rectangle 13"/>
          <p:cNvSpPr>
            <a:spLocks noGrp="1" noRot="1" noChangeAspect="1" noMove="1" noResize="1" noEditPoints="1" noAdjustHandles="1" noChangeArrowheads="1" noChangeShapeType="1" noTextEdit="1"/>
          </p:cNvSpPr>
          <p:nvPr/>
        </p:nvSpPr>
        <p:spPr>
          <a:xfrm>
            <a:off x="6503670" y="533400"/>
            <a:ext cx="5231130" cy="5791199"/>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10;&#10;Description automatically generated"/>
          <p:cNvPicPr>
            <a:picLocks noChangeAspect="1"/>
          </p:cNvPicPr>
          <p:nvPr/>
        </p:nvPicPr>
        <p:blipFill>
          <a:blip r:embed="rId1">
            <a:alphaModFix amt="60000"/>
          </a:blip>
          <a:srcRect t="1455" r="1" b="1"/>
          <a:stretch/>
        </p:blipFill>
        <p:spPr>
          <a:xfrm>
            <a:off x="6503670" y="3424913"/>
            <a:ext cx="5231130" cy="2899686"/>
          </a:xfrm>
          <a:prstGeom prst="rect">
            <a:avLst/>
          </a:prstGeom>
        </p:spPr>
      </p:pic>
      <p:pic>
        <p:nvPicPr>
          <p:cNvPr id="4" name="Picture 4" descr="Diagram&#10;&#10;Description automatically generated"/>
          <p:cNvPicPr>
            <a:picLocks noGrp="1" noChangeAspect="1"/>
          </p:cNvPicPr>
          <p:nvPr>
            <p:ph idx="1"/>
          </p:nvPr>
        </p:nvPicPr>
        <p:blipFill>
          <a:blip r:embed="rId2">
            <a:alphaModFix amt="60000"/>
          </a:blip>
          <a:srcRect r="4388" b="2"/>
          <a:stretch/>
        </p:blipFill>
        <p:spPr>
          <a:xfrm>
            <a:off x="6503670" y="533400"/>
            <a:ext cx="5231130" cy="289968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normAutofit fontScale="90000"/>
          </a:bodyPr>
          <a:lstStyle/>
          <a:p>
            <a:r>
              <a:rPr lang="en-US">
                <a:solidFill>
                  <a:schemeClr val="tx1"/>
                </a:solidFill>
                <a:cs typeface="Angsana New" pitchFamily="18" charset="-34" panose="02020603050405020304"/>
              </a:rPr>
              <a:t>Why Convolutional Neural Networks?</a:t>
            </a:r>
            <a:endParaRPr lang="en-US">
              <a:solidFill>
                <a:schemeClr val="tx1"/>
              </a:solidFill>
            </a:endParaRPr>
          </a:p>
        </p:txBody>
      </p:sp>
      <p:pic>
        <p:nvPicPr>
          <p:cNvPr id="4" name="Picture 4" descr="A car parked in front of a truck&#10;&#10;Description automatically generated"/>
          <p:cNvPicPr>
            <a:picLocks noGrp="1" noChangeAspect="1"/>
          </p:cNvPicPr>
          <p:nvPr>
            <p:ph idx="1"/>
          </p:nvPr>
        </p:nvPicPr>
        <p:blipFill>
          <a:blip r:embed="rId1"/>
          <a:srcRect/>
          <a:stretch>
            <a:fillRect/>
          </a:stretch>
        </p:blipFill>
        <p:spPr>
          <a:xfrm>
            <a:off x="1245439" y="2581563"/>
            <a:ext cx="2857500" cy="1409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1000664" y="2122098"/>
            <a:ext cx="2743200" cy="369332"/>
          </a:xfrm>
          <a:prstGeom prst="rect">
            <a:avLst/>
          </a:prstGeom>
          <a:noFill/>
        </p:spPr>
        <p:txBody>
          <a:bodyPr vertOverflow="overflow" horzOverflow="overflow" vert="horz" wrap="square" lIns="91440" tIns="45720" rIns="91440" bIns="45720" rtlCol="0" anchor="t">
            <a:prstTxWarp prst="textNoShape">
              <a:avLst/>
            </a:prstTxWarp>
            <a:spAutoFit/>
          </a:bodyPr>
          <a:lstStyle/>
          <a:p>
            <a:r>
              <a:rPr lang="en-US"/>
              <a:t>You see this:</a:t>
            </a:r>
          </a:p>
        </p:txBody>
      </p:sp>
      <p:pic>
        <p:nvPicPr>
          <p:cNvPr id="6" name="Picture 6" descr="Table&#10;&#10;Description automatically generated"/>
          <p:cNvPicPr>
            <a:picLocks noChangeAspect="1"/>
          </p:cNvPicPr>
          <p:nvPr/>
        </p:nvPicPr>
        <p:blipFill>
          <a:blip r:embed="rId2"/>
          <a:srcRect/>
          <a:stretch>
            <a:fillRect/>
          </a:stretch>
        </p:blipFill>
        <p:spPr>
          <a:xfrm>
            <a:off x="4666891" y="3733078"/>
            <a:ext cx="6236898" cy="2252938"/>
          </a:xfrm>
          <a:prstGeom prst="rect">
            <a:avLst/>
          </a:prstGeom>
        </p:spPr>
      </p:pic>
      <p:sp>
        <p:nvSpPr>
          <p:cNvPr id="7" name="TextBox 6"/>
          <p:cNvSpPr txBox="1"/>
          <p:nvPr/>
        </p:nvSpPr>
        <p:spPr>
          <a:xfrm>
            <a:off x="4595004" y="2955985"/>
            <a:ext cx="2743200" cy="646331"/>
          </a:xfrm>
          <a:prstGeom prst="rect">
            <a:avLst/>
          </a:prstGeom>
          <a:noFill/>
        </p:spPr>
        <p:txBody>
          <a:bodyPr vertOverflow="overflow" horzOverflow="overflow" vert="horz" wrap="square" lIns="91440" tIns="45720" rIns="91440" bIns="45720" rtlCol="0" anchor="t">
            <a:prstTxWarp prst="textNoShape">
              <a:avLst/>
            </a:prstTxWarp>
            <a:spAutoFit/>
          </a:bodyPr>
          <a:lstStyle/>
          <a:p>
            <a:r>
              <a:rPr lang="en-US"/>
              <a:t>But the camera sees this:</a:t>
            </a:r>
          </a:p>
        </p:txBody>
      </p:sp>
    </p:spTree>
  </p:cSld>
  <p:clrMapOvr>
    <a:masterClrMapping/>
  </p:clrMapOvr>
</p:sld>
</file>

<file path=ppt/theme/theme1.xml><?xml version="1.0" encoding="utf-8"?>
<a:theme xmlns:a="http://schemas.openxmlformats.org/drawingml/2006/main" name="LuminousVTI">
  <a:themeElements>
    <a:clrScheme name="AnalogousFromLightSeedRightStep">
      <a:dk1>
        <a:srgbClr val="000000"/>
      </a:dk1>
      <a:lt1>
        <a:srgbClr val="FFFFFF"/>
      </a:lt1>
      <a:dk2>
        <a:srgbClr val="2E3920"/>
      </a:dk2>
      <a:lt2>
        <a:srgbClr val="E2E7E8"/>
      </a:lt2>
      <a:accent1>
        <a:srgbClr val="C2988D"/>
      </a:accent1>
      <a:accent2>
        <a:srgbClr val="B7A17D"/>
      </a:accent2>
      <a:accent3>
        <a:srgbClr val="A4A67E"/>
      </a:accent3>
      <a:accent4>
        <a:srgbClr val="91A974"/>
      </a:accent4>
      <a:accent5>
        <a:srgbClr val="87AB81"/>
      </a:accent5>
      <a:accent6>
        <a:srgbClr val="77AF87"/>
      </a:accent6>
      <a:hlink>
        <a:srgbClr val="5B8B97"/>
      </a:hlink>
      <a:folHlink>
        <a:srgbClr val="7F7F7F"/>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Notes Theme">
  <a:themeElements>
    <a:clrScheme name="Office Notes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Notes Theme">
      <a:majorFont>
        <a:latin typeface="Calibri"/>
        <a:ea typeface=""/>
        <a:cs typeface=""/>
      </a:majorFont>
      <a:minorFont>
        <a:latin typeface="Calibri"/>
        <a:ea typeface=""/>
        <a:cs typeface=""/>
      </a:minorFont>
    </a:fontScheme>
    <a:fmtScheme name="Office Notes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1"/>
        </a:gradFill>
      </a:fillStyleLst>
      <a:lnStyleLst>
        <a:ln w="9525" cap="flat" cmpd="sng">
          <a:solidFill>
            <a:schemeClr val="phClr">
              <a:shade val="95000"/>
              <a:satMod val="105000"/>
            </a:schemeClr>
          </a:solidFill>
          <a:prstDash val="solid"/>
        </a:ln>
        <a:ln w="25400" cap="flat" cmpd="sng">
          <a:solidFill>
            <a:schemeClr val="phClr"/>
          </a:solidFill>
          <a:prstDash val="solid"/>
        </a:ln>
        <a:ln w="38100" cap="flat" cmpd="sng">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7980</TotalTime>
  <Words>1396</Words>
  <Application>Microsoft Office PowerPoint</Application>
  <PresentationFormat>Widescreen</PresentationFormat>
  <Paragraphs>272</Paragraphs>
  <Slides>46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Avenir Next LT Pro</vt:lpstr>
      <vt:lpstr>Courier New</vt:lpstr>
      <vt:lpstr>Sabon Next LT</vt:lpstr>
      <vt:lpstr>Times New Roman</vt:lpstr>
      <vt:lpstr>Wingdings</vt:lpstr>
      <vt:lpstr>LuminousVTI</vt:lpstr>
      <vt:lpstr>Object Recognition Detection</vt:lpstr>
      <vt:lpstr>outline</vt:lpstr>
      <vt:lpstr>Problem statement</vt:lpstr>
      <vt:lpstr>Introduction</vt:lpstr>
      <vt:lpstr>PowerPoint Presentation</vt:lpstr>
      <vt:lpstr>PowerPoint Presentation</vt:lpstr>
      <vt:lpstr>Literature Review</vt:lpstr>
      <vt:lpstr>Neural Networks</vt:lpstr>
      <vt:lpstr>Why Convolutional Neural Networks?</vt:lpstr>
      <vt:lpstr>PowerPoint Presentation</vt:lpstr>
      <vt:lpstr>Convolutions</vt:lpstr>
      <vt:lpstr>PowerPoint Presentation</vt:lpstr>
      <vt:lpstr>pooling</vt:lpstr>
      <vt:lpstr>Data Augmentation</vt:lpstr>
      <vt:lpstr>Dropout</vt:lpstr>
      <vt:lpstr>Steps: </vt:lpstr>
      <vt:lpstr>Airplanes               Bonsai</vt:lpstr>
      <vt:lpstr>Network Architecture</vt:lpstr>
      <vt:lpstr>PowerPoint Presentation</vt:lpstr>
      <vt:lpstr>Split size =0.9 Training set = 90% validation set = 10%</vt:lpstr>
      <vt:lpstr>Two Stages of Object Detection</vt:lpstr>
      <vt:lpstr>Sliding window</vt:lpstr>
      <vt:lpstr>   Selective search</vt:lpstr>
      <vt:lpstr>PowerPoint Presentation</vt:lpstr>
      <vt:lpstr>PowerPoint Presentation</vt:lpstr>
      <vt:lpstr>PowerPoint Presentation</vt:lpstr>
      <vt:lpstr>MNIST –Dataset </vt:lpstr>
      <vt:lpstr>Steps</vt:lpstr>
      <vt:lpstr>1.Data Preprocessing</vt:lpstr>
      <vt:lpstr>2.Data Visualization</vt:lpstr>
      <vt:lpstr>3. Define the network</vt:lpstr>
      <vt:lpstr>Network Architecture</vt:lpstr>
      <vt:lpstr>4.Training and Validation</vt:lpstr>
      <vt:lpstr>5.Model Evaluation</vt:lpstr>
      <vt:lpstr>Object Detection models results comparison </vt:lpstr>
      <vt:lpstr>PowerPoint Presentation</vt:lpstr>
      <vt:lpstr>PowerPoint Presentation</vt:lpstr>
      <vt:lpstr>IOU Comparison</vt:lpstr>
      <vt:lpstr>Object detection models</vt:lpstr>
      <vt:lpstr>PowerPoint Presentation</vt:lpstr>
      <vt:lpstr>conclusion</vt:lpstr>
      <vt:lpstr>Future Work</vt:lpstr>
      <vt:lpstr>Learned Skills</vt:lpstr>
      <vt:lpstr>References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sathwik kuchana</dc:creator>
  <cp:lastModifiedBy>Sathwik Kuchana</cp:lastModifiedBy>
  <cp:revision>1317</cp:revision>
  <dcterms:created xsi:type="dcterms:W3CDTF">2020-11-12T11:41:55Z</dcterms:created>
  <dcterms:modified xsi:type="dcterms:W3CDTF">2024-04-12T20:01:15Z</dcterms:modified>
</cp:coreProperties>
</file>